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92" r:id="rId2"/>
    <p:sldId id="293" r:id="rId3"/>
    <p:sldId id="294" r:id="rId4"/>
    <p:sldId id="295" r:id="rId5"/>
    <p:sldId id="296" r:id="rId6"/>
    <p:sldId id="312" r:id="rId7"/>
    <p:sldId id="313" r:id="rId8"/>
    <p:sldId id="297" r:id="rId9"/>
    <p:sldId id="298" r:id="rId10"/>
    <p:sldId id="301" r:id="rId11"/>
    <p:sldId id="302" r:id="rId12"/>
    <p:sldId id="303" r:id="rId13"/>
    <p:sldId id="304" r:id="rId14"/>
    <p:sldId id="305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15" autoAdjust="0"/>
    <p:restoredTop sz="94660"/>
  </p:normalViewPr>
  <p:slideViewPr>
    <p:cSldViewPr>
      <p:cViewPr varScale="1">
        <p:scale>
          <a:sx n="43" d="100"/>
          <a:sy n="43" d="100"/>
        </p:scale>
        <p:origin x="1320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10.11.2019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10.11.2019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МДОУ «Детский сад №24 с. Крутой Лог Белгородского района Белгородской области»</a:t>
            </a:r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4154" y="2060848"/>
            <a:ext cx="7406640" cy="3732446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мастер-класс для родителей</a:t>
            </a:r>
            <a:endParaRPr lang="ru-RU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Артикуляционная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гимнастика</a:t>
            </a:r>
          </a:p>
          <a:p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игровой форме</a:t>
            </a:r>
          </a:p>
          <a:p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 Гладышко Н.В.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3" y="796304"/>
            <a:ext cx="3099467" cy="254156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                                Сказка « Муха-цокотуха»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84784"/>
            <a:ext cx="7498080" cy="476361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1600" b="1" dirty="0" smtClean="0">
                <a:solidFill>
                  <a:srgbClr val="7030A0"/>
                </a:solidFill>
              </a:rPr>
              <a:t>Муха, Муха-Цокотуха, позолоченное брюхо,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7030A0"/>
                </a:solidFill>
              </a:rPr>
              <a:t>Муха по полю пошла,     </a:t>
            </a:r>
            <a:r>
              <a:rPr lang="ru-RU" sz="1600" dirty="0" smtClean="0"/>
              <a:t>( упр. «лошадка»)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7030A0"/>
                </a:solidFill>
              </a:rPr>
              <a:t>Муха денежку нашла.    </a:t>
            </a:r>
            <a:r>
              <a:rPr lang="ru-RU" sz="1600" dirty="0" smtClean="0"/>
              <a:t>( упр. «грибок»)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7030A0"/>
                </a:solidFill>
              </a:rPr>
              <a:t>Пошла Муха на базар     </a:t>
            </a:r>
            <a:r>
              <a:rPr lang="ru-RU" sz="1600" dirty="0" smtClean="0"/>
              <a:t>( упр. «лошадка»)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7030A0"/>
                </a:solidFill>
              </a:rPr>
              <a:t>И купила самовар.           </a:t>
            </a:r>
            <a:r>
              <a:rPr lang="ru-RU" sz="1600" dirty="0" smtClean="0"/>
              <a:t>( надувают щёки)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7030A0"/>
                </a:solidFill>
              </a:rPr>
              <a:t>«Приходите, тараканы,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7030A0"/>
                </a:solidFill>
              </a:rPr>
              <a:t>Я вас чаем угощу»</a:t>
            </a:r>
            <a:r>
              <a:rPr lang="ru-RU" sz="1600" dirty="0" smtClean="0"/>
              <a:t>.          (произносят: </a:t>
            </a:r>
            <a:r>
              <a:rPr lang="ru-RU" sz="1600" dirty="0" err="1" smtClean="0"/>
              <a:t>с-с-с-с</a:t>
            </a:r>
            <a:r>
              <a:rPr lang="ru-RU" sz="1600" dirty="0" smtClean="0"/>
              <a:t>, упр. «чашечка»)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7030A0"/>
                </a:solidFill>
              </a:rPr>
              <a:t>Тараканы прибегали, все стаканы выпивали</a:t>
            </a:r>
            <a:r>
              <a:rPr lang="ru-RU" sz="1600" dirty="0" smtClean="0"/>
              <a:t>. (</a:t>
            </a:r>
            <a:r>
              <a:rPr lang="ru-RU" sz="1600" dirty="0" err="1" smtClean="0"/>
              <a:t>произносят:ша-ша-ша</a:t>
            </a:r>
            <a:r>
              <a:rPr lang="ru-RU" sz="1600" dirty="0" smtClean="0"/>
              <a:t>, </a:t>
            </a:r>
            <a:r>
              <a:rPr lang="ru-RU" sz="1600" dirty="0" err="1" smtClean="0"/>
              <a:t>шо-шо-шо</a:t>
            </a:r>
            <a:r>
              <a:rPr lang="ru-RU" sz="1600" dirty="0" smtClean="0"/>
              <a:t>, </a:t>
            </a:r>
            <a:r>
              <a:rPr lang="ru-RU" sz="1600" dirty="0" err="1" smtClean="0"/>
              <a:t>шу-шу-шу</a:t>
            </a:r>
            <a:r>
              <a:rPr lang="ru-RU" sz="1600" dirty="0" smtClean="0"/>
              <a:t>, </a:t>
            </a:r>
            <a:r>
              <a:rPr lang="ru-RU" sz="1600" dirty="0" err="1" smtClean="0"/>
              <a:t>ши-ши-ши</a:t>
            </a:r>
            <a:r>
              <a:rPr lang="ru-RU" sz="1600" dirty="0" smtClean="0"/>
              <a:t>.)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7030A0"/>
                </a:solidFill>
              </a:rPr>
              <a:t>Приходила к Мухе бабушка-пчела</a:t>
            </a:r>
            <a:r>
              <a:rPr lang="ru-RU" sz="1600" dirty="0" smtClean="0"/>
              <a:t>, ( упр. «лошадка»)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7030A0"/>
                </a:solidFill>
              </a:rPr>
              <a:t>Мухе-цокотухе меду принесла,    </a:t>
            </a:r>
            <a:r>
              <a:rPr lang="ru-RU" sz="1600" dirty="0" smtClean="0"/>
              <a:t>(упр. «чашечка»)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7030A0"/>
                </a:solidFill>
              </a:rPr>
              <a:t>Бабочка-красавица, кушайте варенье,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7030A0"/>
                </a:solidFill>
              </a:rPr>
              <a:t>Или вам не нравится наше угощенье?   </a:t>
            </a:r>
            <a:r>
              <a:rPr lang="ru-RU" sz="1600" dirty="0" smtClean="0"/>
              <a:t>(упр. «вкусное варенье»)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7030A0"/>
                </a:solidFill>
              </a:rPr>
              <a:t>Вдруг какой-то старичок-паучок</a:t>
            </a:r>
            <a:r>
              <a:rPr lang="ru-RU" sz="1600" dirty="0" smtClean="0"/>
              <a:t>          ( надувают щеки)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7030A0"/>
                </a:solidFill>
              </a:rPr>
              <a:t>Нашу Муху в уголок поволок</a:t>
            </a:r>
            <a:r>
              <a:rPr lang="ru-RU" sz="1600" dirty="0" smtClean="0"/>
              <a:t>.                 (упр. «часики»)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7030A0"/>
                </a:solidFill>
              </a:rPr>
              <a:t>Хочет бедную убить</a:t>
            </a:r>
            <a:r>
              <a:rPr lang="ru-RU" sz="1600" dirty="0" smtClean="0"/>
              <a:t>,                                   (покусывают кончик языка)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7030A0"/>
                </a:solidFill>
              </a:rPr>
              <a:t>Цокотуху погубить</a:t>
            </a:r>
            <a:r>
              <a:rPr lang="ru-RU" sz="1600" dirty="0" smtClean="0"/>
              <a:t>.                                      (упр. «грибок»)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7030A0"/>
                </a:solidFill>
              </a:rPr>
              <a:t>Вдруг откуда-то летит маленький комарик</a:t>
            </a:r>
            <a:r>
              <a:rPr lang="ru-RU" sz="1600" dirty="0" smtClean="0"/>
              <a:t>,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7030A0"/>
                </a:solidFill>
              </a:rPr>
              <a:t>А в руке его горит маленький фонарик</a:t>
            </a:r>
            <a:r>
              <a:rPr lang="ru-RU" sz="1600" dirty="0" smtClean="0"/>
              <a:t>.  (произносят: </a:t>
            </a:r>
            <a:r>
              <a:rPr lang="ru-RU" sz="1600" dirty="0" err="1" smtClean="0"/>
              <a:t>з-з-з-з</a:t>
            </a:r>
            <a:r>
              <a:rPr lang="ru-RU" sz="1600" dirty="0" smtClean="0"/>
              <a:t>)</a:t>
            </a:r>
            <a:endParaRPr lang="ru-RU" sz="1600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Сказка «Муха-цокотуха»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600" b="1" dirty="0" smtClean="0">
                <a:solidFill>
                  <a:srgbClr val="7030A0"/>
                </a:solidFill>
              </a:rPr>
              <a:t>« Где убийца? Где злодей?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7030A0"/>
                </a:solidFill>
              </a:rPr>
              <a:t>Не боюсь его когтей!»</a:t>
            </a:r>
            <a:r>
              <a:rPr lang="ru-RU" sz="1600" b="1" dirty="0" smtClean="0"/>
              <a:t>         </a:t>
            </a:r>
            <a:r>
              <a:rPr lang="ru-RU" sz="1600" dirty="0" smtClean="0"/>
              <a:t>( произносят: </a:t>
            </a:r>
            <a:r>
              <a:rPr lang="ru-RU" sz="1600" dirty="0" err="1" smtClean="0"/>
              <a:t>ц-ц-ц-ц</a:t>
            </a:r>
            <a:r>
              <a:rPr lang="ru-RU" sz="1600" dirty="0" smtClean="0"/>
              <a:t>)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7030A0"/>
                </a:solidFill>
              </a:rPr>
              <a:t>Подлетает к пауку, шпагу вынимает.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7030A0"/>
                </a:solidFill>
              </a:rPr>
              <a:t> И ему на всем скаку  голову срубает  </a:t>
            </a:r>
            <a:r>
              <a:rPr lang="ru-RU" sz="1600" dirty="0" smtClean="0"/>
              <a:t>( произносят: </a:t>
            </a:r>
            <a:r>
              <a:rPr lang="ru-RU" sz="1600" dirty="0" err="1" smtClean="0"/>
              <a:t>з-з-з-з</a:t>
            </a:r>
            <a:r>
              <a:rPr lang="ru-RU" sz="1600" dirty="0" smtClean="0"/>
              <a:t>)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7030A0"/>
                </a:solidFill>
              </a:rPr>
              <a:t>Муху за руку берет </a:t>
            </a:r>
            <a:r>
              <a:rPr lang="ru-RU" sz="1600" dirty="0" smtClean="0"/>
              <a:t>                                      ( произносят: ш-ш-ш-ш)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7030A0"/>
                </a:solidFill>
              </a:rPr>
              <a:t>И к окошечку ведет,                                     </a:t>
            </a:r>
            <a:r>
              <a:rPr lang="ru-RU" sz="1600" dirty="0" smtClean="0"/>
              <a:t>(упр. «язык здоровается с верхней губой»)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7030A0"/>
                </a:solidFill>
              </a:rPr>
              <a:t>« Я злодея погубил, я тебя освободил</a:t>
            </a:r>
            <a:r>
              <a:rPr lang="ru-RU" sz="1600" dirty="0" smtClean="0"/>
              <a:t>,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7030A0"/>
                </a:solidFill>
              </a:rPr>
              <a:t>И теперь, душа-девица, на тебе хочу жениться». </a:t>
            </a:r>
            <a:r>
              <a:rPr lang="ru-RU" sz="1600" dirty="0" smtClean="0"/>
              <a:t>(произносят: </a:t>
            </a:r>
            <a:r>
              <a:rPr lang="ru-RU" sz="1600" dirty="0" err="1" smtClean="0"/>
              <a:t>з-з-з-з</a:t>
            </a:r>
            <a:r>
              <a:rPr lang="ru-RU" sz="1600" dirty="0" smtClean="0"/>
              <a:t>)</a:t>
            </a:r>
            <a:endParaRPr lang="ru-RU" sz="16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011" y="4149080"/>
            <a:ext cx="2597274" cy="244663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                 « </a:t>
            </a:r>
            <a:r>
              <a:rPr lang="ru-RU" sz="2000" dirty="0" err="1" smtClean="0"/>
              <a:t>Карлсон</a:t>
            </a:r>
            <a:r>
              <a:rPr lang="ru-RU" sz="2000" dirty="0" smtClean="0"/>
              <a:t>, который живет на крыше»</a:t>
            </a:r>
            <a:br>
              <a:rPr lang="ru-RU" sz="2000" dirty="0" smtClean="0"/>
            </a:br>
            <a:r>
              <a:rPr lang="ru-RU" sz="2000" dirty="0" smtClean="0"/>
              <a:t>                                  ( постановка звука «</a:t>
            </a:r>
            <a:r>
              <a:rPr lang="ru-RU" sz="2000" dirty="0" err="1" smtClean="0"/>
              <a:t>р</a:t>
            </a:r>
            <a:r>
              <a:rPr lang="ru-RU" sz="2000" dirty="0" smtClean="0"/>
              <a:t>»)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600" b="1" dirty="0" smtClean="0"/>
              <a:t>Высоко на крыше живет </a:t>
            </a:r>
            <a:r>
              <a:rPr lang="ru-RU" sz="1600" b="1" dirty="0" err="1" smtClean="0"/>
              <a:t>Карлсон</a:t>
            </a:r>
            <a:r>
              <a:rPr lang="ru-RU" sz="1600" dirty="0" smtClean="0"/>
              <a:t>. (дети тянутся кончиком языка к носу)</a:t>
            </a:r>
          </a:p>
          <a:p>
            <a:pPr>
              <a:buNone/>
            </a:pPr>
            <a:r>
              <a:rPr lang="ru-RU" sz="1600" b="1" dirty="0" smtClean="0"/>
              <a:t>Он веселый, толстый</a:t>
            </a:r>
            <a:r>
              <a:rPr lang="ru-RU" sz="1600" dirty="0" smtClean="0"/>
              <a:t>.                          (улыбаются, надувают щёки)</a:t>
            </a:r>
          </a:p>
          <a:p>
            <a:pPr>
              <a:buNone/>
            </a:pPr>
            <a:r>
              <a:rPr lang="ru-RU" sz="1600" b="1" dirty="0" smtClean="0"/>
              <a:t>Утром просыпается, потягивается.</a:t>
            </a:r>
          </a:p>
          <a:p>
            <a:pPr>
              <a:buNone/>
            </a:pPr>
            <a:r>
              <a:rPr lang="ru-RU" sz="1600" b="1" dirty="0" smtClean="0"/>
              <a:t>Делает зарядку: наклоны в стороны</a:t>
            </a:r>
            <a:r>
              <a:rPr lang="ru-RU" sz="1600" dirty="0" smtClean="0"/>
              <a:t>. (упр. «качели», «часики»)</a:t>
            </a:r>
          </a:p>
          <a:p>
            <a:pPr>
              <a:buNone/>
            </a:pPr>
            <a:r>
              <a:rPr lang="ru-RU" sz="1600" b="1" dirty="0" smtClean="0"/>
              <a:t>Потом он умывается.                       </a:t>
            </a:r>
            <a:r>
              <a:rPr lang="ru-RU" sz="1600" dirty="0" smtClean="0"/>
              <a:t>( облизать губы по часовой стрелке и против неё)</a:t>
            </a:r>
          </a:p>
          <a:p>
            <a:pPr>
              <a:buNone/>
            </a:pPr>
            <a:r>
              <a:rPr lang="ru-RU" sz="1600" b="1" dirty="0" smtClean="0"/>
              <a:t>Наводит чистоту в своем доме на крыше</a:t>
            </a:r>
            <a:r>
              <a:rPr lang="ru-RU" sz="1600" dirty="0" smtClean="0"/>
              <a:t>. (упр. «почистить зубки»)</a:t>
            </a:r>
          </a:p>
          <a:p>
            <a:pPr>
              <a:buNone/>
            </a:pPr>
            <a:r>
              <a:rPr lang="ru-RU" sz="1600" b="1" dirty="0" smtClean="0"/>
              <a:t>Завтракает плюшками, пьет чай с вареньем</a:t>
            </a:r>
            <a:r>
              <a:rPr lang="ru-RU" sz="1600" dirty="0" smtClean="0"/>
              <a:t>. (упр. «вкусное варенье»)</a:t>
            </a:r>
          </a:p>
          <a:p>
            <a:pPr>
              <a:buNone/>
            </a:pPr>
            <a:r>
              <a:rPr lang="ru-RU" sz="1600" b="1" dirty="0" smtClean="0"/>
              <a:t>После завтрака  </a:t>
            </a:r>
            <a:r>
              <a:rPr lang="ru-RU" sz="1600" b="1" dirty="0" err="1" smtClean="0"/>
              <a:t>Карлсон</a:t>
            </a:r>
            <a:r>
              <a:rPr lang="ru-RU" sz="1600" b="1" dirty="0" smtClean="0"/>
              <a:t> заводит моторчик</a:t>
            </a:r>
            <a:r>
              <a:rPr lang="ru-RU" sz="1600" dirty="0" smtClean="0"/>
              <a:t>. («стучат» молоточком: </a:t>
            </a:r>
            <a:r>
              <a:rPr lang="ru-RU" sz="1600" dirty="0" err="1" smtClean="0"/>
              <a:t>д-д-д-д</a:t>
            </a:r>
            <a:r>
              <a:rPr lang="ru-RU" sz="1600" dirty="0" smtClean="0"/>
              <a:t>)</a:t>
            </a:r>
          </a:p>
          <a:p>
            <a:pPr>
              <a:buNone/>
            </a:pPr>
            <a:r>
              <a:rPr lang="ru-RU" sz="1600" b="1" dirty="0" smtClean="0"/>
              <a:t>Он сломался- не заводится</a:t>
            </a:r>
            <a:r>
              <a:rPr lang="ru-RU" sz="1600" dirty="0" smtClean="0"/>
              <a:t>.  («смазывают» моторчик мёдом)</a:t>
            </a:r>
          </a:p>
          <a:p>
            <a:pPr>
              <a:buNone/>
            </a:pPr>
            <a:r>
              <a:rPr lang="ru-RU" sz="1600" b="1" dirty="0" smtClean="0"/>
              <a:t>Проверяет, крепкий ли мотор.  </a:t>
            </a:r>
            <a:r>
              <a:rPr lang="ru-RU" sz="1600" dirty="0" smtClean="0"/>
              <a:t>(упр. «грибок»)</a:t>
            </a:r>
          </a:p>
          <a:p>
            <a:pPr>
              <a:buNone/>
            </a:pPr>
            <a:r>
              <a:rPr lang="ru-RU" sz="1600" b="1" dirty="0" smtClean="0"/>
              <a:t>Отталкивается от края крыши и перелетает с крыши на крышу</a:t>
            </a:r>
            <a:r>
              <a:rPr lang="ru-RU" sz="1600" dirty="0" smtClean="0"/>
              <a:t>. ( произносят: </a:t>
            </a:r>
            <a:r>
              <a:rPr lang="ru-RU" sz="1600" dirty="0" err="1" smtClean="0"/>
              <a:t>др-др-др-др-р-р</a:t>
            </a:r>
            <a:r>
              <a:rPr lang="ru-RU" sz="1600" dirty="0" smtClean="0"/>
              <a:t>)</a:t>
            </a:r>
            <a:endParaRPr lang="ru-RU" sz="1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5013176"/>
            <a:ext cx="2619375" cy="17430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983" y="368177"/>
            <a:ext cx="1795267" cy="95592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                              Сказка « Буратино»</a:t>
            </a:r>
            <a:br>
              <a:rPr lang="ru-RU" sz="2000" dirty="0" smtClean="0"/>
            </a:br>
            <a:r>
              <a:rPr lang="ru-RU" sz="2000" dirty="0" smtClean="0"/>
              <a:t>постановка звука «</a:t>
            </a:r>
            <a:r>
              <a:rPr lang="ru-RU" sz="2000" dirty="0" err="1" smtClean="0"/>
              <a:t>р</a:t>
            </a:r>
            <a:r>
              <a:rPr lang="ru-RU" sz="2000" dirty="0" smtClean="0"/>
              <a:t>», автоматизация звука «л» в слогах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1800" b="1" dirty="0" smtClean="0">
                <a:solidFill>
                  <a:srgbClr val="7030A0"/>
                </a:solidFill>
              </a:rPr>
              <a:t>Жил-был в домике папа Карло</a:t>
            </a:r>
            <a:r>
              <a:rPr lang="ru-RU" sz="1800" dirty="0" smtClean="0"/>
              <a:t>,  ( дети открывают рот)</a:t>
            </a:r>
          </a:p>
          <a:p>
            <a:r>
              <a:rPr lang="ru-RU" sz="1800" b="1" dirty="0" smtClean="0">
                <a:solidFill>
                  <a:srgbClr val="7030A0"/>
                </a:solidFill>
              </a:rPr>
              <a:t>Однажды достал он большое полено и решил из него смастерить себе сыночка</a:t>
            </a:r>
            <a:r>
              <a:rPr lang="ru-RU" sz="1800" dirty="0" smtClean="0"/>
              <a:t>.  (надувают щеки)</a:t>
            </a:r>
          </a:p>
          <a:p>
            <a:r>
              <a:rPr lang="ru-RU" sz="1800" b="1" dirty="0" smtClean="0">
                <a:solidFill>
                  <a:srgbClr val="7030A0"/>
                </a:solidFill>
              </a:rPr>
              <a:t>Постучал топором, пожужжал пилой</a:t>
            </a:r>
            <a:r>
              <a:rPr lang="ru-RU" sz="1800" dirty="0" smtClean="0"/>
              <a:t>. (</a:t>
            </a:r>
            <a:r>
              <a:rPr lang="ru-RU" sz="1800" dirty="0" err="1" smtClean="0"/>
              <a:t>дети-д-д-д</a:t>
            </a:r>
            <a:r>
              <a:rPr lang="ru-RU" sz="1800" dirty="0" smtClean="0"/>
              <a:t>, </a:t>
            </a:r>
            <a:r>
              <a:rPr lang="ru-RU" sz="1800" dirty="0" err="1" smtClean="0"/>
              <a:t>дж-дж-дж</a:t>
            </a:r>
            <a:r>
              <a:rPr lang="ru-RU" sz="1800" dirty="0" smtClean="0"/>
              <a:t>)</a:t>
            </a:r>
          </a:p>
          <a:p>
            <a:r>
              <a:rPr lang="ru-RU" sz="1800" b="1" dirty="0" smtClean="0">
                <a:solidFill>
                  <a:srgbClr val="7030A0"/>
                </a:solidFill>
              </a:rPr>
              <a:t>Получился мальчик веселый с длинным носом</a:t>
            </a:r>
            <a:r>
              <a:rPr lang="ru-RU" sz="1800" dirty="0" smtClean="0"/>
              <a:t>. (упр. «улыбка» )</a:t>
            </a:r>
          </a:p>
          <a:p>
            <a:r>
              <a:rPr lang="ru-RU" sz="1800" b="1" dirty="0" smtClean="0">
                <a:solidFill>
                  <a:srgbClr val="7030A0"/>
                </a:solidFill>
              </a:rPr>
              <a:t>Папа Карло назвал его Буратино, потому что он любопытный и шустрый</a:t>
            </a:r>
            <a:r>
              <a:rPr lang="ru-RU" sz="1800" dirty="0" smtClean="0"/>
              <a:t>. (упр. «часики»)</a:t>
            </a:r>
          </a:p>
          <a:p>
            <a:r>
              <a:rPr lang="ru-RU" sz="1800" b="1" dirty="0" smtClean="0">
                <a:solidFill>
                  <a:srgbClr val="7030A0"/>
                </a:solidFill>
              </a:rPr>
              <a:t>Однажды папа Карло ушел по делам, а Буратино дома остался</a:t>
            </a:r>
            <a:r>
              <a:rPr lang="ru-RU" sz="1800" dirty="0" smtClean="0"/>
              <a:t>. ( упр. «медленная лошадка» )</a:t>
            </a:r>
          </a:p>
          <a:p>
            <a:r>
              <a:rPr lang="ru-RU" sz="1800" b="1" dirty="0" smtClean="0">
                <a:solidFill>
                  <a:srgbClr val="7030A0"/>
                </a:solidFill>
              </a:rPr>
              <a:t>Стало ему скучно. Начал он бегать</a:t>
            </a:r>
            <a:r>
              <a:rPr lang="ru-RU" sz="1800" dirty="0" smtClean="0"/>
              <a:t>. (упр. «быстрая лошадка» )</a:t>
            </a:r>
          </a:p>
          <a:p>
            <a:r>
              <a:rPr lang="ru-RU" sz="1800" b="1" dirty="0" smtClean="0">
                <a:solidFill>
                  <a:srgbClr val="7030A0"/>
                </a:solidFill>
              </a:rPr>
              <a:t>И вдруг Буратино увидел в углу нарисованный на холсте очаг с большим котлом</a:t>
            </a:r>
            <a:r>
              <a:rPr lang="ru-RU" sz="1800" dirty="0" smtClean="0"/>
              <a:t>. ( упр. «лопатка», «чашечка»)</a:t>
            </a:r>
            <a:endParaRPr lang="ru-RU" sz="1800" dirty="0" smtClean="0">
              <a:solidFill>
                <a:srgbClr val="7030A0"/>
              </a:solidFill>
            </a:endParaRPr>
          </a:p>
          <a:p>
            <a:r>
              <a:rPr lang="ru-RU" sz="1800" b="1" dirty="0" smtClean="0">
                <a:solidFill>
                  <a:srgbClr val="7030A0"/>
                </a:solidFill>
              </a:rPr>
              <a:t>« Там, наверное, варится горячий суп,- подумал Буратино</a:t>
            </a:r>
            <a:r>
              <a:rPr lang="ru-RU" sz="1800" dirty="0" smtClean="0">
                <a:solidFill>
                  <a:srgbClr val="7030A0"/>
                </a:solidFill>
              </a:rPr>
              <a:t>. (произносят: </a:t>
            </a:r>
            <a:r>
              <a:rPr lang="ru-RU" sz="1800" dirty="0" err="1" smtClean="0">
                <a:solidFill>
                  <a:srgbClr val="7030A0"/>
                </a:solidFill>
              </a:rPr>
              <a:t>ш-ш-ш</a:t>
            </a:r>
            <a:r>
              <a:rPr lang="ru-RU" sz="1800" dirty="0" smtClean="0">
                <a:solidFill>
                  <a:srgbClr val="7030A0"/>
                </a:solidFill>
              </a:rPr>
              <a:t>, </a:t>
            </a:r>
            <a:r>
              <a:rPr lang="ru-RU" sz="1800" dirty="0" err="1" smtClean="0">
                <a:solidFill>
                  <a:srgbClr val="7030A0"/>
                </a:solidFill>
              </a:rPr>
              <a:t>ша-шо-ши-шу</a:t>
            </a:r>
            <a:r>
              <a:rPr lang="ru-RU" sz="1800" dirty="0" smtClean="0">
                <a:solidFill>
                  <a:srgbClr val="7030A0"/>
                </a:solidFill>
              </a:rPr>
              <a:t>)</a:t>
            </a:r>
          </a:p>
          <a:p>
            <a:r>
              <a:rPr lang="ru-RU" sz="1800" b="1" dirty="0" smtClean="0">
                <a:solidFill>
                  <a:srgbClr val="7030A0"/>
                </a:solidFill>
              </a:rPr>
              <a:t>Ткнул Буратино носом и проткнул его</a:t>
            </a:r>
            <a:r>
              <a:rPr lang="ru-RU" sz="1800" dirty="0" smtClean="0"/>
              <a:t>, (</a:t>
            </a:r>
            <a:r>
              <a:rPr lang="ru-RU" sz="1800" dirty="0" err="1" smtClean="0"/>
              <a:t>произносят:др-др-др</a:t>
            </a:r>
            <a:r>
              <a:rPr lang="ru-RU" sz="1800" dirty="0" smtClean="0"/>
              <a:t>, упр. «футбол» )</a:t>
            </a:r>
          </a:p>
          <a:p>
            <a:r>
              <a:rPr lang="ru-RU" sz="1800" b="1" dirty="0" smtClean="0">
                <a:solidFill>
                  <a:srgbClr val="7030A0"/>
                </a:solidFill>
              </a:rPr>
              <a:t>Смотрит Буратино в дырочку, а там дверь</a:t>
            </a:r>
            <a:r>
              <a:rPr lang="ru-RU" sz="1800" dirty="0" smtClean="0"/>
              <a:t>. ( упр. «заборчик»)</a:t>
            </a:r>
          </a:p>
          <a:p>
            <a:r>
              <a:rPr lang="ru-RU" sz="1800" b="1" dirty="0" smtClean="0">
                <a:solidFill>
                  <a:srgbClr val="7030A0"/>
                </a:solidFill>
              </a:rPr>
              <a:t>Открыл дверь , и пошел</a:t>
            </a:r>
            <a:r>
              <a:rPr lang="ru-RU" sz="1800" dirty="0" smtClean="0"/>
              <a:t>. (произносят: </a:t>
            </a:r>
            <a:r>
              <a:rPr lang="ru-RU" sz="1800" dirty="0" err="1" smtClean="0"/>
              <a:t>ла-ло-лу-лы</a:t>
            </a:r>
            <a:r>
              <a:rPr lang="ru-RU" sz="1800" dirty="0" smtClean="0"/>
              <a:t>)</a:t>
            </a:r>
          </a:p>
          <a:p>
            <a:r>
              <a:rPr lang="ru-RU" sz="1800" b="1" dirty="0" smtClean="0">
                <a:solidFill>
                  <a:srgbClr val="7030A0"/>
                </a:solidFill>
              </a:rPr>
              <a:t>Увидел сверчка, удивился</a:t>
            </a:r>
            <a:r>
              <a:rPr lang="ru-RU" sz="1800" dirty="0" smtClean="0"/>
              <a:t>. ( произносят: </a:t>
            </a:r>
            <a:r>
              <a:rPr lang="ru-RU" sz="1800" dirty="0" err="1" smtClean="0"/>
              <a:t>ал-ол-ул-ыл</a:t>
            </a:r>
            <a:r>
              <a:rPr lang="ru-RU" sz="1800" dirty="0" smtClean="0"/>
              <a:t> )</a:t>
            </a:r>
          </a:p>
          <a:p>
            <a:r>
              <a:rPr lang="ru-RU" sz="1800" b="1" dirty="0" smtClean="0">
                <a:solidFill>
                  <a:srgbClr val="7030A0"/>
                </a:solidFill>
              </a:rPr>
              <a:t>А потом увидел свет, испугался</a:t>
            </a:r>
            <a:r>
              <a:rPr lang="ru-RU" sz="1800" dirty="0" smtClean="0"/>
              <a:t>. (упр. «индюк»)</a:t>
            </a:r>
          </a:p>
          <a:p>
            <a:r>
              <a:rPr lang="ru-RU" sz="1800" b="1" dirty="0" smtClean="0">
                <a:solidFill>
                  <a:srgbClr val="7030A0"/>
                </a:solidFill>
              </a:rPr>
              <a:t>Вышел на свет и увидел </a:t>
            </a:r>
            <a:r>
              <a:rPr lang="ru-RU" sz="1800" b="1" dirty="0" err="1" smtClean="0">
                <a:solidFill>
                  <a:srgbClr val="7030A0"/>
                </a:solidFill>
              </a:rPr>
              <a:t>Мальвину</a:t>
            </a:r>
            <a:r>
              <a:rPr lang="ru-RU" sz="1800" b="1" dirty="0" smtClean="0">
                <a:solidFill>
                  <a:srgbClr val="7030A0"/>
                </a:solidFill>
              </a:rPr>
              <a:t> , обрадовался</a:t>
            </a:r>
            <a:r>
              <a:rPr lang="ru-RU" sz="1800" dirty="0" smtClean="0"/>
              <a:t>. (произносят: </a:t>
            </a:r>
            <a:r>
              <a:rPr lang="ru-RU" sz="1800" dirty="0" err="1" smtClean="0"/>
              <a:t>др-др-др</a:t>
            </a:r>
            <a:r>
              <a:rPr lang="ru-RU" sz="1800" dirty="0" smtClean="0"/>
              <a:t>, </a:t>
            </a:r>
            <a:r>
              <a:rPr lang="ru-RU" sz="1800" dirty="0" err="1" smtClean="0"/>
              <a:t>тра-тра-тра</a:t>
            </a:r>
            <a:r>
              <a:rPr lang="ru-RU" sz="1800" dirty="0" smtClean="0"/>
              <a:t>)</a:t>
            </a:r>
            <a:endParaRPr lang="ru-RU" sz="1800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357166"/>
            <a:ext cx="7498080" cy="114300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	Сказка «Прекрасная </a:t>
            </a:r>
            <a:r>
              <a:rPr lang="ru-RU" sz="2000" dirty="0" err="1" smtClean="0"/>
              <a:t>обжорка</a:t>
            </a:r>
            <a:r>
              <a:rPr lang="ru-RU" sz="2000" dirty="0" smtClean="0"/>
              <a:t>»</a:t>
            </a:r>
            <a:br>
              <a:rPr lang="ru-RU" sz="2000" dirty="0" smtClean="0"/>
            </a:br>
            <a:r>
              <a:rPr lang="ru-RU" sz="2000" dirty="0" smtClean="0"/>
              <a:t>к комплексу упражнений для отработки звуков «к», «г», «</a:t>
            </a:r>
            <a:r>
              <a:rPr lang="ru-RU" sz="2000" dirty="0" err="1" smtClean="0"/>
              <a:t>х</a:t>
            </a:r>
            <a:r>
              <a:rPr lang="ru-RU" sz="2000" dirty="0" smtClean="0"/>
              <a:t>».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1800" b="1" dirty="0" err="1" smtClean="0">
                <a:solidFill>
                  <a:srgbClr val="7030A0"/>
                </a:solidFill>
              </a:rPr>
              <a:t>Гусеничка</a:t>
            </a:r>
            <a:r>
              <a:rPr lang="ru-RU" sz="1800" b="1" dirty="0" smtClean="0">
                <a:solidFill>
                  <a:srgbClr val="7030A0"/>
                </a:solidFill>
              </a:rPr>
              <a:t> </a:t>
            </a:r>
            <a:r>
              <a:rPr lang="ru-RU" sz="1800" b="1" dirty="0" err="1" smtClean="0">
                <a:solidFill>
                  <a:srgbClr val="7030A0"/>
                </a:solidFill>
              </a:rPr>
              <a:t>Обжорка</a:t>
            </a:r>
            <a:r>
              <a:rPr lang="ru-RU" sz="1800" b="1" dirty="0" smtClean="0">
                <a:solidFill>
                  <a:srgbClr val="7030A0"/>
                </a:solidFill>
              </a:rPr>
              <a:t> все время хотела кушать. Она кушала все, что попадало в ее поле зрения: и листочки, и цветочки, и веточки, и плоды. А наевшись засыпала, и так было каждый день. И вот однажды она проснулась и замерла от страха, к ней тянул свой хобот слон</a:t>
            </a:r>
            <a:r>
              <a:rPr lang="ru-RU" sz="1800" dirty="0" smtClean="0"/>
              <a:t>. ( упр. «хоботок»)</a:t>
            </a:r>
          </a:p>
          <a:p>
            <a:r>
              <a:rPr lang="ru-RU" sz="1800" b="1" dirty="0" smtClean="0">
                <a:solidFill>
                  <a:srgbClr val="7030A0"/>
                </a:solidFill>
              </a:rPr>
              <a:t>Наша гусеница не растерялась и улыбнулась слону</a:t>
            </a:r>
            <a:r>
              <a:rPr lang="ru-RU" sz="1800" dirty="0" smtClean="0"/>
              <a:t>. (упр. «улыбка»)</a:t>
            </a:r>
          </a:p>
          <a:p>
            <a:r>
              <a:rPr lang="ru-RU" sz="1800" b="1" dirty="0" smtClean="0">
                <a:solidFill>
                  <a:srgbClr val="7030A0"/>
                </a:solidFill>
              </a:rPr>
              <a:t>И слон решил удалиться подальше, чтобы не нарушать покой очаровательной дамы с такой прекрасной улыбкой</a:t>
            </a:r>
            <a:r>
              <a:rPr lang="ru-RU" sz="1800" dirty="0" smtClean="0"/>
              <a:t>.  ( упр. «лопатка», «иголочка»)</a:t>
            </a:r>
          </a:p>
          <a:p>
            <a:r>
              <a:rPr lang="ru-RU" sz="1800" b="1" dirty="0" smtClean="0">
                <a:solidFill>
                  <a:srgbClr val="7030A0"/>
                </a:solidFill>
              </a:rPr>
              <a:t>А </a:t>
            </a:r>
            <a:r>
              <a:rPr lang="ru-RU" sz="1800" b="1" dirty="0" err="1" smtClean="0">
                <a:solidFill>
                  <a:srgbClr val="7030A0"/>
                </a:solidFill>
              </a:rPr>
              <a:t>гусеничка</a:t>
            </a:r>
            <a:r>
              <a:rPr lang="ru-RU" sz="1800" b="1" dirty="0" smtClean="0">
                <a:solidFill>
                  <a:srgbClr val="7030A0"/>
                </a:solidFill>
              </a:rPr>
              <a:t> сильно проголодалась и тут же принялась за еду, а потом взяла зеркало и принялась чистить зубки</a:t>
            </a:r>
            <a:r>
              <a:rPr lang="ru-RU" sz="1800" dirty="0" smtClean="0"/>
              <a:t>. ( </a:t>
            </a:r>
            <a:r>
              <a:rPr lang="ru-RU" sz="1800" dirty="0" err="1" smtClean="0"/>
              <a:t>урп</a:t>
            </a:r>
            <a:r>
              <a:rPr lang="ru-RU" sz="1800" dirty="0" smtClean="0"/>
              <a:t>. «почистить зубки»)</a:t>
            </a:r>
          </a:p>
          <a:p>
            <a:r>
              <a:rPr lang="ru-RU" sz="1800" b="1" dirty="0" smtClean="0">
                <a:solidFill>
                  <a:srgbClr val="7030A0"/>
                </a:solidFill>
              </a:rPr>
              <a:t>Затем  </a:t>
            </a:r>
            <a:r>
              <a:rPr lang="ru-RU" sz="1800" b="1" dirty="0" err="1" smtClean="0">
                <a:solidFill>
                  <a:srgbClr val="7030A0"/>
                </a:solidFill>
              </a:rPr>
              <a:t>Обжорка</a:t>
            </a:r>
            <a:r>
              <a:rPr lang="ru-RU" sz="1800" b="1" dirty="0" smtClean="0">
                <a:solidFill>
                  <a:srgbClr val="7030A0"/>
                </a:solidFill>
              </a:rPr>
              <a:t> много посердилась</a:t>
            </a:r>
            <a:r>
              <a:rPr lang="ru-RU" sz="1800" dirty="0" smtClean="0"/>
              <a:t>, (упр. «киска сердится»)</a:t>
            </a:r>
          </a:p>
          <a:p>
            <a:r>
              <a:rPr lang="ru-RU" sz="1800" b="1" dirty="0" smtClean="0">
                <a:solidFill>
                  <a:srgbClr val="7030A0"/>
                </a:solidFill>
              </a:rPr>
              <a:t>Свернулась катушечкой и сладко уснула</a:t>
            </a:r>
            <a:r>
              <a:rPr lang="ru-RU" sz="1800" dirty="0" smtClean="0"/>
              <a:t>. ( упр. «катушечка»)</a:t>
            </a:r>
          </a:p>
          <a:p>
            <a:r>
              <a:rPr lang="ru-RU" sz="1800" b="1" dirty="0" smtClean="0">
                <a:solidFill>
                  <a:srgbClr val="7030A0"/>
                </a:solidFill>
              </a:rPr>
              <a:t>Настало время для </a:t>
            </a:r>
            <a:r>
              <a:rPr lang="ru-RU" sz="1800" b="1" dirty="0" err="1" smtClean="0">
                <a:solidFill>
                  <a:srgbClr val="7030A0"/>
                </a:solidFill>
              </a:rPr>
              <a:t>Обжорки</a:t>
            </a:r>
            <a:r>
              <a:rPr lang="ru-RU" sz="1800" b="1" dirty="0" smtClean="0">
                <a:solidFill>
                  <a:srgbClr val="7030A0"/>
                </a:solidFill>
              </a:rPr>
              <a:t> превратиться в куколку. А веточка на которой сидела наша гусеница качала её вверх-вниз, как на качелях</a:t>
            </a:r>
            <a:r>
              <a:rPr lang="ru-RU" sz="1800" dirty="0" smtClean="0"/>
              <a:t>.      ( упр. «качели»)</a:t>
            </a:r>
          </a:p>
          <a:p>
            <a:r>
              <a:rPr lang="ru-RU" sz="1800" b="1" dirty="0" smtClean="0">
                <a:solidFill>
                  <a:srgbClr val="7030A0"/>
                </a:solidFill>
              </a:rPr>
              <a:t>В один прекрасный день вылетела из куколки бабочка, она была очень красивой. И ей нравилось посидеть на ушке у слона, ведь он был очень вежливый. </a:t>
            </a:r>
            <a:r>
              <a:rPr lang="ru-RU" sz="1800" dirty="0" smtClean="0"/>
              <a:t>(упр. «улыбка»)</a:t>
            </a:r>
            <a:endParaRPr lang="ru-RU" sz="1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5203" y="353557"/>
            <a:ext cx="970979" cy="102418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Для чего нужна артикуляционная гимнастика?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Артикуляционная гимнастика является неотъемлемой и очень важной частью логопедической работы. Регулярное выполнение артикуляционной гимнастики поможет:</a:t>
            </a:r>
          </a:p>
          <a:p>
            <a:r>
              <a:rPr lang="ru-RU" sz="1600" dirty="0" smtClean="0"/>
              <a:t>Улучшить подвижность артикуляционных органов;</a:t>
            </a:r>
          </a:p>
          <a:p>
            <a:r>
              <a:rPr lang="ru-RU" sz="1600" dirty="0" smtClean="0"/>
              <a:t>Укрепить мышечную систему языка, губ, щек;</a:t>
            </a:r>
          </a:p>
          <a:p>
            <a:r>
              <a:rPr lang="ru-RU" sz="1600" dirty="0" smtClean="0"/>
              <a:t>Научить ребенка удерживать определенную артикуляционную позу;</a:t>
            </a:r>
          </a:p>
          <a:p>
            <a:r>
              <a:rPr lang="ru-RU" sz="1600" dirty="0" smtClean="0"/>
              <a:t>Увеличить амплитуду движений;</a:t>
            </a:r>
          </a:p>
          <a:p>
            <a:r>
              <a:rPr lang="ru-RU" sz="1600" dirty="0" smtClean="0"/>
              <a:t>Уменьшить </a:t>
            </a:r>
            <a:r>
              <a:rPr lang="ru-RU" sz="1600" dirty="0" err="1" smtClean="0"/>
              <a:t>спастичность</a:t>
            </a:r>
            <a:r>
              <a:rPr lang="ru-RU" sz="1600" dirty="0" smtClean="0"/>
              <a:t> (напряженность) артикуляционных органов;</a:t>
            </a:r>
          </a:p>
          <a:p>
            <a:r>
              <a:rPr lang="ru-RU" sz="1600" dirty="0" smtClean="0"/>
              <a:t>Подготовить ребенка к правильному произношению звуков;</a:t>
            </a:r>
          </a:p>
          <a:p>
            <a:r>
              <a:rPr lang="ru-RU" sz="1600" dirty="0" smtClean="0"/>
              <a:t>Проводить артикуляционную гимнастику следует ежедневно, чтобы вырабатываемые у детей двигательные навыки закреплялись, становились более прочными. Выполнять упражнения необходимо в хорошо проветренном помещении, в спокойном темпе, без напряжения.</a:t>
            </a:r>
            <a:endParaRPr lang="ru-RU" sz="1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5013176"/>
            <a:ext cx="2411760" cy="135661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Игра « Сказочка- </a:t>
            </a:r>
            <a:r>
              <a:rPr lang="ru-RU" sz="1800" dirty="0" err="1" smtClean="0"/>
              <a:t>указочка</a:t>
            </a:r>
            <a:r>
              <a:rPr lang="ru-RU" sz="1800" dirty="0" smtClean="0"/>
              <a:t>»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1600" dirty="0" smtClean="0"/>
              <a:t>Взрослый читает стихотворение и вместе с ребенком показывает пальцем части лица и артикуляционные органы.</a:t>
            </a:r>
          </a:p>
          <a:p>
            <a:pPr>
              <a:buNone/>
            </a:pPr>
            <a:r>
              <a:rPr lang="ru-RU" sz="1600" dirty="0" smtClean="0"/>
              <a:t>Не устала ты пока, покажи, моя рука:</a:t>
            </a:r>
          </a:p>
          <a:p>
            <a:pPr>
              <a:buNone/>
            </a:pPr>
            <a:r>
              <a:rPr lang="ru-RU" sz="1600" dirty="0" smtClean="0"/>
              <a:t>Это- правая щека, это – левая щека.</a:t>
            </a:r>
          </a:p>
          <a:p>
            <a:pPr>
              <a:buNone/>
            </a:pPr>
            <a:r>
              <a:rPr lang="ru-RU" sz="1600" dirty="0" smtClean="0"/>
              <a:t>Ты сильна, а не слаба, здравствуй, верхняя губа,</a:t>
            </a:r>
          </a:p>
          <a:p>
            <a:pPr>
              <a:buNone/>
            </a:pPr>
            <a:r>
              <a:rPr lang="ru-RU" sz="1600" dirty="0" smtClean="0"/>
              <a:t>Здравствуй, нижняя губа, ты не меньше мне люба!</a:t>
            </a:r>
          </a:p>
          <a:p>
            <a:pPr>
              <a:buNone/>
            </a:pPr>
            <a:r>
              <a:rPr lang="ru-RU" sz="1600" dirty="0" smtClean="0"/>
              <a:t>Есть у губ одна черта- в них улыбка заперта:</a:t>
            </a:r>
          </a:p>
          <a:p>
            <a:pPr>
              <a:buNone/>
            </a:pPr>
            <a:r>
              <a:rPr lang="ru-RU" sz="1600" dirty="0" smtClean="0"/>
              <a:t>Вправо- правый угол рта, влево- левый угол рта.</a:t>
            </a:r>
          </a:p>
          <a:p>
            <a:pPr>
              <a:buNone/>
            </a:pPr>
            <a:r>
              <a:rPr lang="ru-RU" sz="1600" dirty="0" smtClean="0"/>
              <a:t>Подбородок тянем вниз, чтобы с челюстью отвис.</a:t>
            </a:r>
          </a:p>
          <a:p>
            <a:pPr>
              <a:buNone/>
            </a:pPr>
            <a:r>
              <a:rPr lang="ru-RU" sz="1600" dirty="0" smtClean="0"/>
              <a:t>Там- к прогулкам не  привык- робко прячется язык.</a:t>
            </a:r>
          </a:p>
          <a:p>
            <a:pPr>
              <a:buNone/>
            </a:pPr>
            <a:r>
              <a:rPr lang="ru-RU" sz="1600" dirty="0" smtClean="0"/>
              <a:t>А вокруг-то- целый ряд- зубки нижние стоят:</a:t>
            </a:r>
          </a:p>
          <a:p>
            <a:pPr>
              <a:buNone/>
            </a:pPr>
            <a:r>
              <a:rPr lang="ru-RU" sz="1600" dirty="0" smtClean="0"/>
              <a:t>Боковые- слева, справа, впереди зубов оправа.</a:t>
            </a:r>
          </a:p>
          <a:p>
            <a:pPr>
              <a:buNone/>
            </a:pPr>
            <a:r>
              <a:rPr lang="ru-RU" sz="1600" dirty="0" smtClean="0"/>
              <a:t>Небо вместо потолка есть во рту у языка.</a:t>
            </a:r>
          </a:p>
          <a:p>
            <a:pPr>
              <a:buNone/>
            </a:pPr>
            <a:r>
              <a:rPr lang="ru-RU" sz="1600" dirty="0" smtClean="0"/>
              <a:t>А когда открылся рот, язычок пошел вперед.</a:t>
            </a:r>
          </a:p>
          <a:p>
            <a:pPr>
              <a:buNone/>
            </a:pPr>
            <a:r>
              <a:rPr lang="ru-RU" sz="1600" dirty="0" smtClean="0"/>
              <a:t>Интересная картинка: есть и кончик, есть и спинка,</a:t>
            </a:r>
          </a:p>
          <a:p>
            <a:pPr>
              <a:buNone/>
            </a:pPr>
            <a:r>
              <a:rPr lang="ru-RU" sz="1600" dirty="0" smtClean="0"/>
              <a:t>Боковые есть края- всё про ротик знаю я!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                           Упражнения для губ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579332"/>
          </a:xfrm>
        </p:spPr>
        <p:txBody>
          <a:bodyPr>
            <a:normAutofit/>
          </a:bodyPr>
          <a:lstStyle/>
          <a:p>
            <a:r>
              <a:rPr lang="ru-RU" dirty="0" smtClean="0"/>
              <a:t>	</a:t>
            </a:r>
            <a:r>
              <a:rPr lang="ru-RU" b="1" dirty="0" smtClean="0">
                <a:solidFill>
                  <a:srgbClr val="7030A0"/>
                </a:solidFill>
              </a:rPr>
              <a:t>        </a:t>
            </a:r>
            <a:r>
              <a:rPr lang="ru-RU" sz="1800" b="1" dirty="0" smtClean="0">
                <a:solidFill>
                  <a:srgbClr val="7030A0"/>
                </a:solidFill>
              </a:rPr>
              <a:t>« Лягушка»</a:t>
            </a:r>
          </a:p>
          <a:p>
            <a:r>
              <a:rPr lang="ru-RU" sz="1800" dirty="0" smtClean="0"/>
              <a:t>Свои губки прямо к ушкам растяну я , как лягушка…</a:t>
            </a:r>
          </a:p>
          <a:p>
            <a:r>
              <a:rPr lang="ru-RU" sz="1800" dirty="0" smtClean="0"/>
              <a:t>Тянуть губки прямо к ушкам очень нравится лягушкам,</a:t>
            </a:r>
          </a:p>
          <a:p>
            <a:r>
              <a:rPr lang="ru-RU" sz="1800" dirty="0" smtClean="0"/>
              <a:t>Улыбаются, смеются а глаза у них, как блюдца.</a:t>
            </a:r>
          </a:p>
          <a:p>
            <a:r>
              <a:rPr lang="ru-RU" sz="1800" dirty="0" smtClean="0"/>
              <a:t>	</a:t>
            </a:r>
            <a:r>
              <a:rPr lang="ru-RU" sz="1800" b="1" dirty="0" smtClean="0">
                <a:solidFill>
                  <a:srgbClr val="7030A0"/>
                </a:solidFill>
              </a:rPr>
              <a:t>            « Трубочка» </a:t>
            </a:r>
          </a:p>
          <a:p>
            <a:r>
              <a:rPr lang="ru-RU" sz="1800" dirty="0" smtClean="0"/>
              <a:t>Подражаю я слону: губы хоботом тяну..</a:t>
            </a:r>
          </a:p>
          <a:p>
            <a:r>
              <a:rPr lang="ru-RU" sz="1800" dirty="0" smtClean="0"/>
              <a:t>Даже если я устану, их тянуть не перестану.</a:t>
            </a:r>
          </a:p>
          <a:p>
            <a:r>
              <a:rPr lang="ru-RU" sz="1800" dirty="0" smtClean="0"/>
              <a:t>Буду долго так держать, свои губы укреплять.</a:t>
            </a:r>
          </a:p>
          <a:p>
            <a:r>
              <a:rPr lang="ru-RU" sz="1800" dirty="0" smtClean="0"/>
              <a:t>	</a:t>
            </a:r>
            <a:r>
              <a:rPr lang="ru-RU" sz="1800" b="1" dirty="0" smtClean="0">
                <a:solidFill>
                  <a:srgbClr val="7030A0"/>
                </a:solidFill>
              </a:rPr>
              <a:t>         «Улыбка- трубочка»</a:t>
            </a:r>
          </a:p>
          <a:p>
            <a:r>
              <a:rPr lang="ru-RU" sz="1800" dirty="0" smtClean="0"/>
              <a:t>Свои губки прямо к ушкам растяну я, как лягушка.</a:t>
            </a:r>
          </a:p>
          <a:p>
            <a:r>
              <a:rPr lang="ru-RU" sz="1800" dirty="0" smtClean="0"/>
              <a:t>А теперь слонёнок я, видишь- хобот у меня.</a:t>
            </a:r>
            <a:endParaRPr lang="ru-RU" sz="1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1008" y="1850064"/>
            <a:ext cx="1843790" cy="123339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3585995"/>
            <a:ext cx="1560576" cy="117043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                             Упражнения для языка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600" b="1" dirty="0" smtClean="0">
                <a:solidFill>
                  <a:srgbClr val="7030A0"/>
                </a:solidFill>
              </a:rPr>
              <a:t>                   « Любопытный язычок»</a:t>
            </a:r>
          </a:p>
          <a:p>
            <a:pPr>
              <a:buNone/>
            </a:pPr>
            <a:r>
              <a:rPr lang="ru-RU" sz="1600" dirty="0" smtClean="0"/>
              <a:t>Любопытный язычок выглянул из домика,</a:t>
            </a:r>
          </a:p>
          <a:p>
            <a:pPr>
              <a:buNone/>
            </a:pPr>
            <a:r>
              <a:rPr lang="ru-RU" sz="1600" dirty="0" smtClean="0"/>
              <a:t>Лёг тихонько на порог, полежал, полежал, </a:t>
            </a:r>
          </a:p>
          <a:p>
            <a:pPr>
              <a:buNone/>
            </a:pPr>
            <a:r>
              <a:rPr lang="ru-RU" sz="1600" dirty="0" smtClean="0"/>
              <a:t>Снова в домик убежал.</a:t>
            </a:r>
          </a:p>
          <a:p>
            <a:pPr>
              <a:buNone/>
            </a:pPr>
            <a:r>
              <a:rPr lang="ru-RU" sz="1600" dirty="0" smtClean="0"/>
              <a:t>		</a:t>
            </a:r>
            <a:r>
              <a:rPr lang="ru-RU" sz="1600" b="1" dirty="0" smtClean="0">
                <a:solidFill>
                  <a:srgbClr val="7030A0"/>
                </a:solidFill>
              </a:rPr>
              <a:t>« Лопатка»</a:t>
            </a:r>
          </a:p>
          <a:p>
            <a:pPr>
              <a:buNone/>
            </a:pPr>
            <a:r>
              <a:rPr lang="ru-RU" sz="1600" dirty="0" smtClean="0"/>
              <a:t>Язык лопаткой положи и держи, держи, держи.</a:t>
            </a:r>
          </a:p>
          <a:p>
            <a:pPr>
              <a:buNone/>
            </a:pPr>
            <a:r>
              <a:rPr lang="ru-RU" sz="1600" dirty="0" smtClean="0"/>
              <a:t>Язык надо укреплять и держать, держать, держать.</a:t>
            </a:r>
          </a:p>
          <a:p>
            <a:pPr>
              <a:buNone/>
            </a:pPr>
            <a:r>
              <a:rPr lang="ru-RU" sz="1600" dirty="0" smtClean="0"/>
              <a:t>		</a:t>
            </a:r>
            <a:r>
              <a:rPr lang="ru-RU" sz="1600" b="1" dirty="0" smtClean="0">
                <a:solidFill>
                  <a:srgbClr val="7030A0"/>
                </a:solidFill>
              </a:rPr>
              <a:t>« Иголочка»</a:t>
            </a:r>
          </a:p>
          <a:p>
            <a:pPr>
              <a:buNone/>
            </a:pPr>
            <a:r>
              <a:rPr lang="ru-RU" sz="1600" dirty="0" smtClean="0"/>
              <a:t>Улыбаюсь: вот шутник- узким, узким стал язык.</a:t>
            </a:r>
          </a:p>
          <a:p>
            <a:pPr>
              <a:buNone/>
            </a:pPr>
            <a:r>
              <a:rPr lang="ru-RU" sz="1600" dirty="0" smtClean="0"/>
              <a:t>Меж зубами, как сучок, вылез длинный язычок.</a:t>
            </a:r>
          </a:p>
          <a:p>
            <a:pPr>
              <a:buNone/>
            </a:pPr>
            <a:r>
              <a:rPr lang="ru-RU" sz="1600" dirty="0" smtClean="0"/>
              <a:t>		</a:t>
            </a:r>
            <a:r>
              <a:rPr lang="ru-RU" sz="1600" b="1" dirty="0" smtClean="0">
                <a:solidFill>
                  <a:srgbClr val="7030A0"/>
                </a:solidFill>
              </a:rPr>
              <a:t>« Качели»</a:t>
            </a:r>
          </a:p>
          <a:p>
            <a:pPr>
              <a:buNone/>
            </a:pPr>
            <a:r>
              <a:rPr lang="ru-RU" sz="1600" dirty="0" smtClean="0"/>
              <a:t>На качелях я качаюсь и до неба поднимаюсь!</a:t>
            </a:r>
          </a:p>
          <a:p>
            <a:pPr>
              <a:buNone/>
            </a:pPr>
            <a:r>
              <a:rPr lang="ru-RU" sz="1600" dirty="0" smtClean="0"/>
              <a:t>А потом лечу я вниз, и кричат вокруг мне бис!</a:t>
            </a:r>
            <a:endParaRPr lang="ru-RU" sz="1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2204864"/>
            <a:ext cx="1178259" cy="162858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3863614"/>
            <a:ext cx="1013098" cy="101309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9767" y="4867905"/>
            <a:ext cx="1575618" cy="157561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3681602"/>
            <a:ext cx="2762520" cy="164901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2708920"/>
            <a:ext cx="1429891" cy="99033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                          Упражнения для языка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1600" b="1" dirty="0" smtClean="0">
                <a:solidFill>
                  <a:srgbClr val="7030A0"/>
                </a:solidFill>
              </a:rPr>
              <a:t>                                               «Часики»</a:t>
            </a:r>
          </a:p>
          <a:p>
            <a:pPr>
              <a:buNone/>
            </a:pPr>
            <a:r>
              <a:rPr lang="ru-RU" sz="1600" dirty="0" err="1" smtClean="0"/>
              <a:t>Влево-вправо</a:t>
            </a:r>
            <a:r>
              <a:rPr lang="ru-RU" sz="1600" dirty="0" smtClean="0"/>
              <a:t>, </a:t>
            </a:r>
            <a:r>
              <a:rPr lang="ru-RU" sz="1600" dirty="0" err="1" smtClean="0"/>
              <a:t>влево-вправо</a:t>
            </a:r>
            <a:r>
              <a:rPr lang="ru-RU" sz="1600" dirty="0" smtClean="0"/>
              <a:t> ходят часики у нас,</a:t>
            </a:r>
          </a:p>
          <a:p>
            <a:pPr>
              <a:buNone/>
            </a:pPr>
            <a:r>
              <a:rPr lang="ru-RU" sz="1600" dirty="0" err="1" smtClean="0"/>
              <a:t>Влево-вправо</a:t>
            </a:r>
            <a:r>
              <a:rPr lang="ru-RU" sz="1600" dirty="0" smtClean="0"/>
              <a:t>, </a:t>
            </a:r>
            <a:r>
              <a:rPr lang="ru-RU" sz="1600" dirty="0" err="1" smtClean="0"/>
              <a:t>влево-вправо</a:t>
            </a:r>
            <a:r>
              <a:rPr lang="ru-RU" sz="1600" dirty="0" smtClean="0"/>
              <a:t>, знаем мы ,что в этот час.</a:t>
            </a:r>
          </a:p>
          <a:p>
            <a:pPr>
              <a:buNone/>
            </a:pPr>
            <a:r>
              <a:rPr lang="ru-RU" sz="1600" dirty="0" smtClean="0"/>
              <a:t> ( улыбнуться, приоткрыть рот, высунуть язык как можно дальше и производить им плавные движения от одного уголка рта к другому)</a:t>
            </a:r>
          </a:p>
          <a:p>
            <a:pPr>
              <a:buNone/>
            </a:pPr>
            <a:r>
              <a:rPr lang="ru-RU" sz="1600" dirty="0" smtClean="0"/>
              <a:t>			</a:t>
            </a:r>
            <a:r>
              <a:rPr lang="ru-RU" sz="1600" b="1" dirty="0" smtClean="0">
                <a:solidFill>
                  <a:srgbClr val="7030A0"/>
                </a:solidFill>
              </a:rPr>
              <a:t>« Конфетка»</a:t>
            </a:r>
          </a:p>
          <a:p>
            <a:pPr>
              <a:buNone/>
            </a:pPr>
            <a:r>
              <a:rPr lang="ru-RU" sz="1600" dirty="0" smtClean="0"/>
              <a:t>Золотыми семенами возле пугала в панаме</a:t>
            </a:r>
          </a:p>
          <a:p>
            <a:pPr>
              <a:buNone/>
            </a:pPr>
            <a:r>
              <a:rPr lang="ru-RU" sz="1600" dirty="0" smtClean="0"/>
              <a:t>Все защечные мешки набивают хомяки.</a:t>
            </a:r>
          </a:p>
          <a:p>
            <a:pPr>
              <a:buNone/>
            </a:pPr>
            <a:r>
              <a:rPr lang="ru-RU" sz="1600" dirty="0" smtClean="0"/>
              <a:t>( языком упираться в обе щеки поочередно, задерживая его в каждом положении на 3-5 секунд)</a:t>
            </a:r>
          </a:p>
          <a:p>
            <a:pPr>
              <a:buNone/>
            </a:pPr>
            <a:r>
              <a:rPr lang="ru-RU" sz="1600" dirty="0" smtClean="0"/>
              <a:t>Плотно-плотно набивают, утрамбовывают,</a:t>
            </a:r>
          </a:p>
          <a:p>
            <a:pPr>
              <a:buNone/>
            </a:pPr>
            <a:r>
              <a:rPr lang="ru-RU" sz="1600" dirty="0" smtClean="0"/>
              <a:t>Лапки щёчкам помогают- упаковывают.</a:t>
            </a:r>
          </a:p>
          <a:p>
            <a:pPr>
              <a:buNone/>
            </a:pPr>
            <a:r>
              <a:rPr lang="ru-RU" sz="1600" dirty="0" smtClean="0"/>
              <a:t>( добавить сопротивление языку рукой снаружи)</a:t>
            </a:r>
          </a:p>
          <a:p>
            <a:pPr>
              <a:buNone/>
            </a:pPr>
            <a:r>
              <a:rPr lang="ru-RU" sz="1600" dirty="0" smtClean="0"/>
              <a:t>			</a:t>
            </a:r>
            <a:r>
              <a:rPr lang="ru-RU" sz="1600" b="1" dirty="0" smtClean="0">
                <a:solidFill>
                  <a:srgbClr val="7030A0"/>
                </a:solidFill>
              </a:rPr>
              <a:t>« Почистить зубки»</a:t>
            </a:r>
          </a:p>
          <a:p>
            <a:pPr>
              <a:buNone/>
            </a:pPr>
            <a:r>
              <a:rPr lang="ru-RU" sz="1600" dirty="0" smtClean="0"/>
              <a:t>Зубки чистят </a:t>
            </a:r>
            <a:r>
              <a:rPr lang="ru-RU" sz="1600" dirty="0" err="1" smtClean="0"/>
              <a:t>влево-вправо</a:t>
            </a:r>
            <a:r>
              <a:rPr lang="ru-RU" sz="1600" dirty="0" smtClean="0"/>
              <a:t> и снаружи, и внутри.</a:t>
            </a:r>
          </a:p>
          <a:p>
            <a:pPr>
              <a:buNone/>
            </a:pPr>
            <a:r>
              <a:rPr lang="ru-RU" sz="1600" dirty="0" smtClean="0"/>
              <a:t>(проводить языком по верхним зубам снаружи и изнутри)</a:t>
            </a:r>
          </a:p>
          <a:p>
            <a:pPr>
              <a:buNone/>
            </a:pPr>
            <a:r>
              <a:rPr lang="ru-RU" sz="1600" dirty="0" smtClean="0"/>
              <a:t>И по нижним </a:t>
            </a:r>
            <a:r>
              <a:rPr lang="ru-RU" sz="1600" dirty="0" err="1" smtClean="0"/>
              <a:t>влево-вправо</a:t>
            </a:r>
            <a:r>
              <a:rPr lang="ru-RU" sz="1600" dirty="0" smtClean="0"/>
              <a:t> точно </a:t>
            </a:r>
            <a:r>
              <a:rPr lang="ru-RU" sz="1600" dirty="0" err="1" smtClean="0"/>
              <a:t>так-же</a:t>
            </a:r>
            <a:r>
              <a:rPr lang="ru-RU" sz="1600" dirty="0" smtClean="0"/>
              <a:t> посмотри.</a:t>
            </a:r>
          </a:p>
          <a:p>
            <a:pPr>
              <a:buNone/>
            </a:pPr>
            <a:r>
              <a:rPr lang="ru-RU" sz="1600" dirty="0" smtClean="0"/>
              <a:t>Хомяки полощут щёки, спать пойдут в норе глубокой.</a:t>
            </a:r>
          </a:p>
          <a:p>
            <a:pPr>
              <a:buNone/>
            </a:pPr>
            <a:r>
              <a:rPr lang="ru-RU" sz="1600" dirty="0" smtClean="0"/>
              <a:t>( поочередно надувать щёки воздухом)</a:t>
            </a:r>
          </a:p>
          <a:p>
            <a:pPr>
              <a:buNone/>
            </a:pPr>
            <a:endParaRPr lang="ru-RU" sz="1600" dirty="0" smtClean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790443"/>
            <a:ext cx="1432136" cy="143213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                           Упражнения для языка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1600" b="1" dirty="0" smtClean="0">
                <a:solidFill>
                  <a:srgbClr val="7030A0"/>
                </a:solidFill>
              </a:rPr>
              <a:t>Тянет пчелка хоботок</a:t>
            </a:r>
            <a:r>
              <a:rPr lang="ru-RU" sz="1600" dirty="0" smtClean="0">
                <a:solidFill>
                  <a:srgbClr val="7030A0"/>
                </a:solidFill>
              </a:rPr>
              <a:t> </a:t>
            </a:r>
            <a:r>
              <a:rPr lang="ru-RU" sz="1600" dirty="0" smtClean="0"/>
              <a:t>( потянуться узким языком к носу)</a:t>
            </a:r>
          </a:p>
          <a:p>
            <a:r>
              <a:rPr lang="ru-RU" sz="1600" b="1" dirty="0" smtClean="0">
                <a:solidFill>
                  <a:srgbClr val="7030A0"/>
                </a:solidFill>
              </a:rPr>
              <a:t>К солнцу, к солнцу на цветок</a:t>
            </a:r>
            <a:r>
              <a:rPr lang="ru-RU" sz="1600" dirty="0" smtClean="0"/>
              <a:t>. (потянуться узким языком к подбородку)</a:t>
            </a:r>
          </a:p>
          <a:p>
            <a:r>
              <a:rPr lang="ru-RU" sz="1600" b="1" dirty="0" smtClean="0">
                <a:solidFill>
                  <a:srgbClr val="7030A0"/>
                </a:solidFill>
              </a:rPr>
              <a:t>Снова к солнцу и к цветам.</a:t>
            </a:r>
          </a:p>
          <a:p>
            <a:r>
              <a:rPr lang="ru-RU" sz="1600" b="1" dirty="0" smtClean="0">
                <a:solidFill>
                  <a:srgbClr val="7030A0"/>
                </a:solidFill>
              </a:rPr>
              <a:t>Вот цветы и тут и там.</a:t>
            </a:r>
          </a:p>
          <a:p>
            <a:r>
              <a:rPr lang="ru-RU" sz="1600" b="1" dirty="0" err="1" smtClean="0">
                <a:solidFill>
                  <a:srgbClr val="7030A0"/>
                </a:solidFill>
              </a:rPr>
              <a:t>Колокольчикова</a:t>
            </a:r>
            <a:r>
              <a:rPr lang="ru-RU" sz="1600" b="1" dirty="0" smtClean="0">
                <a:solidFill>
                  <a:srgbClr val="7030A0"/>
                </a:solidFill>
              </a:rPr>
              <a:t> чашка</a:t>
            </a:r>
            <a:r>
              <a:rPr lang="ru-RU" sz="1600" dirty="0" smtClean="0"/>
              <a:t>, (улыбнуться, открыть рот и установить язык в форме чашечки)</a:t>
            </a:r>
          </a:p>
          <a:p>
            <a:r>
              <a:rPr lang="ru-RU" sz="1600" b="1" dirty="0" smtClean="0">
                <a:solidFill>
                  <a:srgbClr val="7030A0"/>
                </a:solidFill>
              </a:rPr>
              <a:t>Будто блюдечко- ромашка</a:t>
            </a:r>
            <a:r>
              <a:rPr lang="ru-RU" sz="1600" dirty="0" smtClean="0"/>
              <a:t>. (улыбнуться, приоткрыть рот, положить широкий передний край языка на нижнюю губу)</a:t>
            </a:r>
          </a:p>
          <a:p>
            <a:r>
              <a:rPr lang="ru-RU" sz="1600" b="1" dirty="0" smtClean="0">
                <a:solidFill>
                  <a:srgbClr val="7030A0"/>
                </a:solidFill>
              </a:rPr>
              <a:t>В чашке- капелька росинки</a:t>
            </a:r>
            <a:r>
              <a:rPr lang="ru-RU" sz="1600" dirty="0" smtClean="0"/>
              <a:t>, ( улыбнуться, приоткрыть рот и установить язык в форме чашечки)</a:t>
            </a:r>
          </a:p>
          <a:p>
            <a:r>
              <a:rPr lang="ru-RU" sz="1600" b="1" dirty="0" smtClean="0">
                <a:solidFill>
                  <a:srgbClr val="7030A0"/>
                </a:solidFill>
              </a:rPr>
              <a:t>Над ромашкою- травинки</a:t>
            </a:r>
            <a:r>
              <a:rPr lang="ru-RU" sz="1600" dirty="0" smtClean="0"/>
              <a:t>. (поместить язык между верхней губой и верхними зубами)</a:t>
            </a:r>
          </a:p>
          <a:p>
            <a:r>
              <a:rPr lang="ru-RU" sz="1600" b="1" dirty="0" err="1" smtClean="0">
                <a:solidFill>
                  <a:srgbClr val="7030A0"/>
                </a:solidFill>
              </a:rPr>
              <a:t>Хоботочек</a:t>
            </a:r>
            <a:r>
              <a:rPr lang="ru-RU" sz="1600" b="1" dirty="0" smtClean="0">
                <a:solidFill>
                  <a:srgbClr val="7030A0"/>
                </a:solidFill>
              </a:rPr>
              <a:t> под </a:t>
            </a:r>
            <a:r>
              <a:rPr lang="ru-RU" sz="1600" b="1" dirty="0" err="1" smtClean="0">
                <a:solidFill>
                  <a:srgbClr val="7030A0"/>
                </a:solidFill>
              </a:rPr>
              <a:t>губу-я</a:t>
            </a:r>
            <a:r>
              <a:rPr lang="ru-RU" sz="1600" b="1" dirty="0" smtClean="0">
                <a:solidFill>
                  <a:srgbClr val="7030A0"/>
                </a:solidFill>
              </a:rPr>
              <a:t> нектар нести могу</a:t>
            </a:r>
            <a:r>
              <a:rPr lang="ru-RU" sz="1600" dirty="0" smtClean="0"/>
              <a:t>. (поместить язык между нижней губой и нижними зубами)</a:t>
            </a:r>
          </a:p>
          <a:p>
            <a:r>
              <a:rPr lang="ru-RU" sz="1600" b="1" dirty="0" smtClean="0">
                <a:solidFill>
                  <a:srgbClr val="7030A0"/>
                </a:solidFill>
              </a:rPr>
              <a:t>Крылья- словно паруса</a:t>
            </a:r>
            <a:r>
              <a:rPr lang="ru-RU" sz="1600" dirty="0" smtClean="0"/>
              <a:t>. (широко открыть </a:t>
            </a:r>
            <a:r>
              <a:rPr lang="ru-RU" sz="1600" dirty="0" err="1" smtClean="0"/>
              <a:t>рот,поставить</a:t>
            </a:r>
            <a:r>
              <a:rPr lang="ru-RU" sz="1600" dirty="0" smtClean="0"/>
              <a:t> язык за верхние     зубы так, чтобы его кончик крепко упирался в зубы)</a:t>
            </a:r>
          </a:p>
          <a:p>
            <a:r>
              <a:rPr lang="ru-RU" sz="1600" b="1" dirty="0" smtClean="0">
                <a:solidFill>
                  <a:srgbClr val="7030A0"/>
                </a:solidFill>
              </a:rPr>
              <a:t>Через мостик за леса ветер пчелку унесет, чтобы в улье делать мед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(кончик языка поставить за нижние зубы, широкий язык установить « горкой»</a:t>
            </a:r>
          </a:p>
          <a:p>
            <a:r>
              <a:rPr lang="ru-RU" sz="1600" b="1" dirty="0" smtClean="0">
                <a:solidFill>
                  <a:srgbClr val="7030A0"/>
                </a:solidFill>
              </a:rPr>
              <a:t>Вот вам чашечка для меда</a:t>
            </a:r>
            <a:r>
              <a:rPr lang="ru-RU" sz="1600" dirty="0" smtClean="0"/>
              <a:t>, (установить язык во рту «чашечкой», немного отодвинув внутрь от верхних зубов)</a:t>
            </a:r>
          </a:p>
          <a:p>
            <a:r>
              <a:rPr lang="ru-RU" sz="1600" b="1" dirty="0" smtClean="0">
                <a:solidFill>
                  <a:srgbClr val="7030A0"/>
                </a:solidFill>
              </a:rPr>
              <a:t>Вот вам мост до небосвода</a:t>
            </a:r>
            <a:r>
              <a:rPr lang="ru-RU" sz="1600" dirty="0" smtClean="0"/>
              <a:t>. ( язык установить «горкой», но отодвинуть от нижних зубов вглубь рта)</a:t>
            </a:r>
            <a:endParaRPr lang="ru-RU" sz="1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92696"/>
            <a:ext cx="1657747" cy="96093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Гимнастика для свистящих звуков  « Обезьянка»</a:t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1600" dirty="0" smtClean="0"/>
              <a:t>Пример артикуляционной гимнастики с проговариванием выполняемых действий.</a:t>
            </a:r>
          </a:p>
          <a:p>
            <a:pPr>
              <a:buNone/>
            </a:pPr>
            <a:r>
              <a:rPr lang="ru-RU" sz="1600" dirty="0" smtClean="0">
                <a:solidFill>
                  <a:srgbClr val="0070C0"/>
                </a:solidFill>
              </a:rPr>
              <a:t>Обезьянка улыбнулась </a:t>
            </a:r>
            <a:r>
              <a:rPr lang="ru-RU" sz="1600" dirty="0" smtClean="0"/>
              <a:t>(упражнения : « Обезьянка», «Улыбочка»)</a:t>
            </a:r>
          </a:p>
          <a:p>
            <a:pPr>
              <a:buNone/>
            </a:pPr>
            <a:r>
              <a:rPr lang="ru-RU" sz="1600" dirty="0" smtClean="0">
                <a:solidFill>
                  <a:srgbClr val="0070C0"/>
                </a:solidFill>
              </a:rPr>
              <a:t>И довольно потянулась </a:t>
            </a:r>
            <a:r>
              <a:rPr lang="ru-RU" sz="1600" dirty="0" smtClean="0"/>
              <a:t>, (упражнение « Хоботок»)</a:t>
            </a:r>
          </a:p>
          <a:p>
            <a:pPr>
              <a:buNone/>
            </a:pPr>
            <a:r>
              <a:rPr lang="ru-RU" sz="1600" dirty="0" smtClean="0">
                <a:solidFill>
                  <a:srgbClr val="0070C0"/>
                </a:solidFill>
              </a:rPr>
              <a:t>Пожевала язычок</a:t>
            </a:r>
            <a:r>
              <a:rPr lang="ru-RU" sz="1600" dirty="0" smtClean="0"/>
              <a:t>, ( жуют кончик языка)</a:t>
            </a:r>
          </a:p>
          <a:p>
            <a:pPr>
              <a:buNone/>
            </a:pPr>
            <a:r>
              <a:rPr lang="ru-RU" sz="1600" dirty="0" smtClean="0">
                <a:solidFill>
                  <a:srgbClr val="0070C0"/>
                </a:solidFill>
              </a:rPr>
              <a:t>Покусала за бочок</a:t>
            </a:r>
            <a:r>
              <a:rPr lang="ru-RU" sz="1600" dirty="0" smtClean="0"/>
              <a:t>. ( жуют боковые поверхности языка)</a:t>
            </a:r>
          </a:p>
          <a:p>
            <a:pPr>
              <a:buNone/>
            </a:pPr>
            <a:r>
              <a:rPr lang="ru-RU" sz="1600" dirty="0" smtClean="0">
                <a:solidFill>
                  <a:srgbClr val="0070C0"/>
                </a:solidFill>
              </a:rPr>
              <a:t>Зубки чистит изнутри </a:t>
            </a:r>
            <a:r>
              <a:rPr lang="ru-RU" sz="1600" dirty="0" smtClean="0"/>
              <a:t>(чистят нижние зубы изнутри)</a:t>
            </a:r>
          </a:p>
          <a:p>
            <a:pPr>
              <a:buNone/>
            </a:pPr>
            <a:r>
              <a:rPr lang="ru-RU" sz="1600" dirty="0" smtClean="0">
                <a:solidFill>
                  <a:srgbClr val="0070C0"/>
                </a:solidFill>
              </a:rPr>
              <a:t>Вправо-влево посмотри! И проводит за губой</a:t>
            </a:r>
            <a:r>
              <a:rPr lang="ru-RU" sz="1600" dirty="0" smtClean="0"/>
              <a:t>, ( чистят зубы снаружи)</a:t>
            </a:r>
          </a:p>
          <a:p>
            <a:pPr>
              <a:buNone/>
            </a:pPr>
            <a:r>
              <a:rPr lang="ru-RU" sz="1600" dirty="0" smtClean="0">
                <a:solidFill>
                  <a:srgbClr val="0070C0"/>
                </a:solidFill>
              </a:rPr>
              <a:t>Будто дразнит нас с тобой. На лопаточку подула </a:t>
            </a:r>
            <a:r>
              <a:rPr lang="ru-RU" sz="1600" dirty="0" smtClean="0"/>
              <a:t>(дуют на язык, лежащий на нижней губе)</a:t>
            </a:r>
          </a:p>
          <a:p>
            <a:pPr>
              <a:buNone/>
            </a:pPr>
            <a:r>
              <a:rPr lang="ru-RU" sz="1600" dirty="0" smtClean="0">
                <a:solidFill>
                  <a:srgbClr val="0070C0"/>
                </a:solidFill>
              </a:rPr>
              <a:t>И за зубки завернула</a:t>
            </a:r>
            <a:r>
              <a:rPr lang="ru-RU" sz="1600" dirty="0" smtClean="0"/>
              <a:t>. (упражнение «Мостик»)</a:t>
            </a:r>
          </a:p>
          <a:p>
            <a:pPr>
              <a:buNone/>
            </a:pPr>
            <a:r>
              <a:rPr lang="ru-RU" sz="1600" dirty="0" smtClean="0">
                <a:solidFill>
                  <a:srgbClr val="0070C0"/>
                </a:solidFill>
              </a:rPr>
              <a:t>Выгнут мостиком язык</a:t>
            </a:r>
            <a:r>
              <a:rPr lang="ru-RU" sz="1600" dirty="0" smtClean="0"/>
              <a:t>, (удерживать язык в таком положении)</a:t>
            </a:r>
          </a:p>
          <a:p>
            <a:pPr>
              <a:buNone/>
            </a:pPr>
            <a:r>
              <a:rPr lang="ru-RU" sz="1600" dirty="0" smtClean="0">
                <a:solidFill>
                  <a:srgbClr val="0070C0"/>
                </a:solidFill>
              </a:rPr>
              <a:t>Словно пышный воротник. И с него-то озорница дуть за шиворот стремится             </a:t>
            </a:r>
            <a:r>
              <a:rPr lang="ru-RU" sz="1600" dirty="0" smtClean="0"/>
              <a:t>( дуют на среднюю часть языка)</a:t>
            </a:r>
          </a:p>
          <a:p>
            <a:pPr>
              <a:buNone/>
            </a:pPr>
            <a:r>
              <a:rPr lang="ru-RU" sz="1600" dirty="0" smtClean="0">
                <a:solidFill>
                  <a:srgbClr val="0070C0"/>
                </a:solidFill>
              </a:rPr>
              <a:t>И назад отодвигает- </a:t>
            </a:r>
            <a:r>
              <a:rPr lang="ru-RU" sz="1600" dirty="0" smtClean="0"/>
              <a:t>( отодвигают « Мостик» в глубь рта)</a:t>
            </a:r>
          </a:p>
          <a:p>
            <a:pPr>
              <a:buNone/>
            </a:pPr>
            <a:r>
              <a:rPr lang="ru-RU" sz="1600" dirty="0" smtClean="0">
                <a:solidFill>
                  <a:srgbClr val="0070C0"/>
                </a:solidFill>
              </a:rPr>
              <a:t>С нижней губки  пыль сдувает</a:t>
            </a:r>
            <a:r>
              <a:rPr lang="ru-RU" sz="1600" dirty="0" smtClean="0"/>
              <a:t>. ( дуют с « Мостика» на нижнюю губу)</a:t>
            </a:r>
            <a:endParaRPr lang="ru-RU" sz="1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2276872"/>
            <a:ext cx="2079379" cy="108012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                        Сказка « Репка»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2428868"/>
            <a:ext cx="7406640" cy="4722208"/>
          </a:xfrm>
        </p:spPr>
        <p:txBody>
          <a:bodyPr>
            <a:normAutofit/>
          </a:bodyPr>
          <a:lstStyle/>
          <a:p>
            <a:r>
              <a:rPr lang="ru-RU" sz="1600" b="1" dirty="0" smtClean="0">
                <a:solidFill>
                  <a:srgbClr val="7030A0"/>
                </a:solidFill>
              </a:rPr>
              <a:t>В огороде дед репку посадил и забором крепким огородил. </a:t>
            </a:r>
            <a:r>
              <a:rPr lang="ru-RU" sz="1600" dirty="0" smtClean="0"/>
              <a:t>(упр. «забор»)</a:t>
            </a:r>
          </a:p>
          <a:p>
            <a:r>
              <a:rPr lang="ru-RU" sz="1600" b="1" dirty="0" smtClean="0">
                <a:solidFill>
                  <a:srgbClr val="7030A0"/>
                </a:solidFill>
              </a:rPr>
              <a:t>Часто окно открывал и за репкой дед наблюдал.</a:t>
            </a:r>
            <a:r>
              <a:rPr lang="ru-RU" sz="1600" dirty="0" smtClean="0"/>
              <a:t> ( упр. «окно», «любопытный язычок»)</a:t>
            </a:r>
          </a:p>
          <a:p>
            <a:r>
              <a:rPr lang="ru-RU" sz="1600" b="1" dirty="0" smtClean="0">
                <a:solidFill>
                  <a:srgbClr val="7030A0"/>
                </a:solidFill>
              </a:rPr>
              <a:t>Время шло, росла репка, стала большая, круглая да крепкая</a:t>
            </a:r>
            <a:r>
              <a:rPr lang="ru-RU" sz="1600" dirty="0" smtClean="0"/>
              <a:t>. (упр. «надули щечки»)</a:t>
            </a:r>
          </a:p>
          <a:p>
            <a:r>
              <a:rPr lang="ru-RU" sz="1600" b="1" dirty="0" smtClean="0">
                <a:solidFill>
                  <a:srgbClr val="7030A0"/>
                </a:solidFill>
              </a:rPr>
              <a:t>Увидел репку, удивился, улыбнувшись, размеру ее изумился. </a:t>
            </a:r>
            <a:r>
              <a:rPr lang="ru-RU" sz="1600" dirty="0" smtClean="0"/>
              <a:t>(упр. «улыбка»)</a:t>
            </a:r>
          </a:p>
          <a:p>
            <a:r>
              <a:rPr lang="ru-RU" sz="1600" b="1" dirty="0" smtClean="0">
                <a:solidFill>
                  <a:srgbClr val="7030A0"/>
                </a:solidFill>
              </a:rPr>
              <a:t>И принес тогда лопату, много сил тогда потратил</a:t>
            </a:r>
            <a:r>
              <a:rPr lang="ru-RU" sz="1600" dirty="0" smtClean="0"/>
              <a:t>. ( упр. «лопата»)</a:t>
            </a:r>
          </a:p>
          <a:p>
            <a:r>
              <a:rPr lang="ru-RU" sz="1600" b="1" dirty="0" smtClean="0"/>
              <a:t>Дед давно уже устал и в свой домик побежал.</a:t>
            </a:r>
          </a:p>
          <a:p>
            <a:r>
              <a:rPr lang="ru-RU" sz="1600" b="1" dirty="0" smtClean="0">
                <a:solidFill>
                  <a:srgbClr val="7030A0"/>
                </a:solidFill>
              </a:rPr>
              <a:t>В домике своем сидит, ест блины, в окно глядит</a:t>
            </a:r>
            <a:r>
              <a:rPr lang="ru-RU" sz="1600" dirty="0" smtClean="0"/>
              <a:t>. ( упр. « блинчики», «любопытный язычок» )</a:t>
            </a:r>
          </a:p>
          <a:p>
            <a:r>
              <a:rPr lang="ru-RU" sz="1600" b="1" dirty="0" smtClean="0">
                <a:solidFill>
                  <a:srgbClr val="7030A0"/>
                </a:solidFill>
              </a:rPr>
              <a:t>Вот ещё поел варенья и снова принялся за дело</a:t>
            </a:r>
            <a:r>
              <a:rPr lang="ru-RU" sz="1600" dirty="0" smtClean="0"/>
              <a:t>. ( упр. «вкусное варенье»)</a:t>
            </a:r>
          </a:p>
          <a:p>
            <a:r>
              <a:rPr lang="ru-RU" sz="1600" b="1" dirty="0" smtClean="0">
                <a:solidFill>
                  <a:srgbClr val="7030A0"/>
                </a:solidFill>
              </a:rPr>
              <a:t>Ох, какая была радость большая, что репка наконец-то выкопана</a:t>
            </a:r>
            <a:r>
              <a:rPr lang="ru-RU" sz="1600" dirty="0" smtClean="0"/>
              <a:t>. ( упр. «радость»)</a:t>
            </a:r>
            <a:endParaRPr lang="ru-RU" sz="1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9661" y="692696"/>
            <a:ext cx="2857500" cy="16002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353</TotalTime>
  <Words>1777</Words>
  <Application>Microsoft Office PowerPoint</Application>
  <PresentationFormat>Экран (4:3)</PresentationFormat>
  <Paragraphs>180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Corbel</vt:lpstr>
      <vt:lpstr>Gill Sans MT</vt:lpstr>
      <vt:lpstr>Times New Roman</vt:lpstr>
      <vt:lpstr>Verdana</vt:lpstr>
      <vt:lpstr>Wingdings 2</vt:lpstr>
      <vt:lpstr>Солнцестояние</vt:lpstr>
      <vt:lpstr>МДОУ «Детский сад №24 с. Крутой Лог Белгородского района Белгородской области»</vt:lpstr>
      <vt:lpstr>Для чего нужна артикуляционная гимнастика?</vt:lpstr>
      <vt:lpstr>Игра « Сказочка- указочка»</vt:lpstr>
      <vt:lpstr>                           Упражнения для губ</vt:lpstr>
      <vt:lpstr>                             Упражнения для языка</vt:lpstr>
      <vt:lpstr>                          Упражнения для языка</vt:lpstr>
      <vt:lpstr>                           Упражнения для языка</vt:lpstr>
      <vt:lpstr>Гимнастика для свистящих звуков  « Обезьянка» </vt:lpstr>
      <vt:lpstr>                        Сказка « Репка»</vt:lpstr>
      <vt:lpstr>                                Сказка « Муха-цокотуха»</vt:lpstr>
      <vt:lpstr>Сказка «Муха-цокотуха»</vt:lpstr>
      <vt:lpstr>                 « Карлсон, который живет на крыше»                                   ( постановка звука «р»)</vt:lpstr>
      <vt:lpstr>                              Сказка « Буратино» постановка звука «р», автоматизация звука «л» в слогах</vt:lpstr>
      <vt:lpstr> Сказка «Прекрасная обжорка» к комплексу упражнений для отработки звуков «к», «г», «х».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RePack by Diakov</cp:lastModifiedBy>
  <cp:revision>38</cp:revision>
  <dcterms:created xsi:type="dcterms:W3CDTF">2015-12-15T15:19:57Z</dcterms:created>
  <dcterms:modified xsi:type="dcterms:W3CDTF">2019-11-10T08:26:20Z</dcterms:modified>
</cp:coreProperties>
</file>