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7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899592" y="1628799"/>
            <a:ext cx="7218064" cy="3997609"/>
            <a:chOff x="1115616" y="2955210"/>
            <a:chExt cx="7182656" cy="498883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955210"/>
              <a:ext cx="7165477" cy="28806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6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Monotype Corsiva" pitchFamily="66" charset="0"/>
                  <a:cs typeface="Arial" charset="0"/>
                </a:rPr>
                <a:t>Преемственность в работе учителя-логопеда ДОУ и начальной школы в обеспечении комплексного сопровождения детей с ОВЗ</a:t>
              </a:r>
              <a:endParaRPr lang="ru-RU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13568" y="6100406"/>
              <a:ext cx="5084704" cy="1843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Составитель 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Гладышко</a:t>
              </a: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Н.В. </a:t>
              </a:r>
              <a:endPara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Учитель-логопед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МДОУ «Детский сад №24 с. Крутой Лог»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2018г</a:t>
              </a:r>
              <a:endPara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484784"/>
            <a:ext cx="5976664" cy="273630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Monotype Corsiva" panose="03010101010201010101" pitchFamily="66" charset="0"/>
              </a:rPr>
              <a:t>3.     Нет    отработанной   системы  взаимодействия   дошкольных   и школьных  логопедов,  традиций  преемственности, которые прививались  бы,  в  том  числе  и  в рамках работы  МО учителей-логопедов.</a:t>
            </a:r>
          </a:p>
          <a:p>
            <a:pPr marL="0" indent="0">
              <a:buNone/>
            </a:pPr>
            <a:r>
              <a:rPr lang="ru-RU" sz="2800" dirty="0">
                <a:latin typeface="Monotype Corsiva" panose="03010101010201010101" pitchFamily="66" charset="0"/>
              </a:rPr>
              <a:t>4.     Нет  взаимодействия   МО учителей-логопедов школ и учителей-логопедов ДОУ в направлении преемственности.</a:t>
            </a:r>
          </a:p>
          <a:p>
            <a:endParaRPr lang="ru-RU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0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432048"/>
          </a:xfrm>
        </p:spPr>
        <p:txBody>
          <a:bodyPr/>
          <a:lstStyle/>
          <a:p>
            <a:r>
              <a:rPr lang="ru-RU" sz="2400" b="1" i="1" dirty="0">
                <a:latin typeface="Monotype Corsiva" panose="03010101010201010101" pitchFamily="66" charset="0"/>
              </a:rPr>
              <a:t>План работы по осуществлению преемственности ДОУ–школа</a:t>
            </a:r>
            <a:r>
              <a:rPr lang="ru-RU" sz="2400" dirty="0">
                <a:latin typeface="Monotype Corsiva" panose="03010101010201010101" pitchFamily="66" charset="0"/>
              </a:rPr>
              <a:t/>
            </a:r>
            <a:br>
              <a:rPr lang="ru-RU" sz="2400" dirty="0">
                <a:latin typeface="Monotype Corsiva" panose="03010101010201010101" pitchFamily="66" charset="0"/>
              </a:rPr>
            </a:b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12776"/>
            <a:ext cx="5976664" cy="4713387"/>
          </a:xfrm>
        </p:spPr>
        <p:txBody>
          <a:bodyPr/>
          <a:lstStyle/>
          <a:p>
            <a:pPr lvl="0"/>
            <a:r>
              <a:rPr lang="ru-RU" sz="1800" dirty="0">
                <a:latin typeface="Monotype Corsiva" panose="03010101010201010101" pitchFamily="66" charset="0"/>
              </a:rPr>
              <a:t>Составление координационного плана совместной работы логопедов, учителей и воспитателей.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Целеполагание и постановка задач на данный учебный год (согласно выявленному контингенту).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Выбор </a:t>
            </a:r>
            <a:r>
              <a:rPr lang="ru-RU" sz="1800" dirty="0" err="1">
                <a:latin typeface="Monotype Corsiva" panose="03010101010201010101" pitchFamily="66" charset="0"/>
              </a:rPr>
              <a:t>педтехнологий</a:t>
            </a:r>
            <a:r>
              <a:rPr lang="ru-RU" sz="1800" dirty="0">
                <a:latin typeface="Monotype Corsiva" panose="03010101010201010101" pitchFamily="66" charset="0"/>
              </a:rPr>
              <a:t> обучения и успешного сопровождения учащихся-логопатов.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Проведение родительского собрания для будущих первоклассников 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Открытые уроки, занятия, консультации для будущих первоклассников 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Посещение занятий в ДОУ учителями, логопедами школы.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Проведение совещания-“круглого стола” по передаче детей в школу (май).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Посещение уроков в школе логопедами </a:t>
            </a:r>
          </a:p>
          <a:p>
            <a:pPr lvl="0"/>
            <a:r>
              <a:rPr lang="ru-RU" sz="1800" dirty="0">
                <a:latin typeface="Monotype Corsiva" panose="03010101010201010101" pitchFamily="66" charset="0"/>
              </a:rPr>
              <a:t>Проведение совещания-“круглого стола” на базе школы.</a:t>
            </a:r>
          </a:p>
          <a:p>
            <a:pPr marL="0" indent="0">
              <a:buNone/>
            </a:pPr>
            <a:endParaRPr lang="ru-RU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75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120" y="980728"/>
            <a:ext cx="8229600" cy="490066"/>
          </a:xfrm>
        </p:spPr>
        <p:txBody>
          <a:bodyPr/>
          <a:lstStyle/>
          <a:p>
            <a:r>
              <a:rPr lang="ru-RU" sz="2400" b="1" i="1" dirty="0">
                <a:latin typeface="Monotype Corsiva" panose="03010101010201010101" pitchFamily="66" charset="0"/>
              </a:rPr>
              <a:t>Взаимодействие логопедов ДОУ и школы осуществляется в:</a:t>
            </a:r>
            <a:r>
              <a:rPr lang="ru-RU" sz="2400" dirty="0">
                <a:latin typeface="Monotype Corsiva" panose="03010101010201010101" pitchFamily="66" charset="0"/>
              </a:rPr>
              <a:t/>
            </a:r>
            <a:br>
              <a:rPr lang="ru-RU" sz="2400" dirty="0">
                <a:latin typeface="Monotype Corsiva" panose="03010101010201010101" pitchFamily="66" charset="0"/>
              </a:rPr>
            </a:b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00200"/>
            <a:ext cx="5904656" cy="4525963"/>
          </a:xfrm>
        </p:spPr>
        <p:txBody>
          <a:bodyPr/>
          <a:lstStyle/>
          <a:p>
            <a:r>
              <a:rPr lang="ru-RU" sz="1800" b="1" dirty="0">
                <a:latin typeface="Monotype Corsiva" panose="03010101010201010101" pitchFamily="66" charset="0"/>
              </a:rPr>
              <a:t>-</a:t>
            </a:r>
            <a:r>
              <a:rPr lang="ru-RU" sz="1800" dirty="0">
                <a:latin typeface="Monotype Corsiva" panose="03010101010201010101" pitchFamily="66" charset="0"/>
              </a:rPr>
              <a:t>ознакомлении со списочным составом детей-логопатов;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-ознакомлении с дефектами речи у детей-логопатов согласно списку;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-составлении плана работы по устранению речевых нарушений;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-посещении занятий в ДОУ логопедами школы;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-участии в проведении родительского собрания, проведении занятий, консультировании будущих первоклассников (март);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-составлении подробной характеристики детей-логопатов в ходе работы совещания-“круглого стола” (май);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-передаче сопроводительных карт воспитанников ДОУ (май);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-ознакомлении с планом сопровождения учеников-логопатов;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-посещении занятий в школе логопедами ДОУ </a:t>
            </a:r>
          </a:p>
          <a:p>
            <a:r>
              <a:rPr lang="ru-RU" sz="1800" dirty="0">
                <a:latin typeface="Monotype Corsiva" panose="03010101010201010101" pitchFamily="66" charset="0"/>
              </a:rPr>
              <a:t>-участии в работе совещания-“круглого стола”</a:t>
            </a:r>
            <a:endParaRPr lang="ru-RU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20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/>
          <a:lstStyle/>
          <a:p>
            <a:r>
              <a:rPr lang="ru-RU" sz="3600" b="1" i="1" dirty="0" smtClean="0">
                <a:latin typeface="Monotype Corsiva" panose="03010101010201010101" pitchFamily="66" charset="0"/>
              </a:rPr>
              <a:t>Что дает такое взаимодействие?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028" y="1988840"/>
            <a:ext cx="6753944" cy="4525963"/>
          </a:xfrm>
        </p:spPr>
        <p:txBody>
          <a:bodyPr/>
          <a:lstStyle/>
          <a:p>
            <a:pPr lvl="0"/>
            <a:r>
              <a:rPr lang="ru-RU" sz="2000" dirty="0">
                <a:latin typeface="Monotype Corsiva" panose="03010101010201010101" pitchFamily="66" charset="0"/>
              </a:rPr>
              <a:t>Четкое представление о психофизических особенностях будущего первоклассника.</a:t>
            </a:r>
          </a:p>
          <a:p>
            <a:pPr lvl="0"/>
            <a:r>
              <a:rPr lang="ru-RU" sz="2000" dirty="0">
                <a:latin typeface="Monotype Corsiva" panose="03010101010201010101" pitchFamily="66" charset="0"/>
              </a:rPr>
              <a:t>Целостное видение проблем будущего ученика.</a:t>
            </a:r>
          </a:p>
          <a:p>
            <a:pPr lvl="0"/>
            <a:r>
              <a:rPr lang="ru-RU" sz="2000" dirty="0">
                <a:latin typeface="Monotype Corsiva" panose="03010101010201010101" pitchFamily="66" charset="0"/>
              </a:rPr>
              <a:t>Экономию времени в диагностировании ребенка.</a:t>
            </a:r>
          </a:p>
          <a:p>
            <a:pPr lvl="0"/>
            <a:r>
              <a:rPr lang="ru-RU" sz="2000" dirty="0">
                <a:latin typeface="Monotype Corsiva" panose="03010101010201010101" pitchFamily="66" charset="0"/>
              </a:rPr>
              <a:t>Постановку и формулирование грамотного речевого заключения.</a:t>
            </a:r>
          </a:p>
          <a:p>
            <a:pPr lvl="0"/>
            <a:r>
              <a:rPr lang="ru-RU" sz="2000" dirty="0">
                <a:latin typeface="Monotype Corsiva" panose="03010101010201010101" pitchFamily="66" charset="0"/>
              </a:rPr>
              <a:t>Выбор действенных педагогических технологий обучения и успешного сопровождения детей-логопатов.</a:t>
            </a:r>
          </a:p>
          <a:p>
            <a:pPr lvl="0"/>
            <a:r>
              <a:rPr lang="ru-RU" sz="2000" dirty="0">
                <a:latin typeface="Monotype Corsiva" panose="03010101010201010101" pitchFamily="66" charset="0"/>
              </a:rPr>
              <a:t>Осуществление планирования коррекционного воздействия с целью успешного усвоения учебного материала учащимися.</a:t>
            </a:r>
          </a:p>
          <a:p>
            <a:endParaRPr lang="ru-RU" sz="2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54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63488"/>
          </a:xfrm>
        </p:spPr>
        <p:txBody>
          <a:bodyPr/>
          <a:lstStyle/>
          <a:p>
            <a:r>
              <a:rPr lang="ru-RU" sz="2800" dirty="0">
                <a:latin typeface="Monotype Corsiva" panose="03010101010201010101" pitchFamily="66" charset="0"/>
              </a:rPr>
              <a:t>Результатом совместной работы логопедов ДОУ–школы является:</a:t>
            </a:r>
            <a:br>
              <a:rPr lang="ru-RU" sz="2800" dirty="0">
                <a:latin typeface="Monotype Corsiva" panose="03010101010201010101" pitchFamily="66" charset="0"/>
              </a:rPr>
            </a:br>
            <a:endParaRPr lang="ru-RU" sz="28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00200"/>
            <a:ext cx="6048672" cy="4525963"/>
          </a:xfrm>
        </p:spPr>
        <p:txBody>
          <a:bodyPr/>
          <a:lstStyle/>
          <a:p>
            <a:pPr lvl="0"/>
            <a:r>
              <a:rPr lang="ru-RU" sz="1600" dirty="0">
                <a:latin typeface="Monotype Corsiva" panose="03010101010201010101" pitchFamily="66" charset="0"/>
              </a:rPr>
              <a:t>более мягкое прохождение периода адаптации у ребенка;</a:t>
            </a:r>
          </a:p>
          <a:p>
            <a:pPr lvl="0"/>
            <a:r>
              <a:rPr lang="ru-RU" sz="1600" dirty="0">
                <a:latin typeface="Monotype Corsiva" panose="03010101010201010101" pitchFamily="66" charset="0"/>
              </a:rPr>
              <a:t>успешное выполнение работы по постановке звуков в стенах ДОУ;</a:t>
            </a:r>
          </a:p>
          <a:p>
            <a:pPr lvl="0"/>
            <a:r>
              <a:rPr lang="ru-RU" sz="1600" dirty="0">
                <a:latin typeface="Monotype Corsiva" panose="03010101010201010101" pitchFamily="66" charset="0"/>
              </a:rPr>
              <a:t>стопроцентный охват детей, нуждающихся в помощи логопеда;</a:t>
            </a:r>
          </a:p>
          <a:p>
            <a:pPr lvl="0"/>
            <a:r>
              <a:rPr lang="ru-RU" sz="1600" dirty="0">
                <a:latin typeface="Monotype Corsiva" panose="03010101010201010101" pitchFamily="66" charset="0"/>
              </a:rPr>
              <a:t>коррекция к окончанию второго класса школы такого вида речевого нарушения, как ФНР;</a:t>
            </a:r>
          </a:p>
          <a:p>
            <a:pPr lvl="0"/>
            <a:r>
              <a:rPr lang="ru-RU" sz="1600" dirty="0">
                <a:latin typeface="Monotype Corsiva" panose="03010101010201010101" pitchFamily="66" charset="0"/>
              </a:rPr>
              <a:t>отсутствие разночтений в речевых заключениях у логопедов ДОУ и школы;</a:t>
            </a:r>
          </a:p>
          <a:p>
            <a:pPr lvl="0"/>
            <a:r>
              <a:rPr lang="ru-RU" sz="1600" dirty="0">
                <a:latin typeface="Monotype Corsiva" panose="03010101010201010101" pitchFamily="66" charset="0"/>
              </a:rPr>
              <a:t>возможность отслеживания логопедами ДОУ результатов обучения в школе в течение четырех лет с целью совершенствования коррекционной работы;</a:t>
            </a:r>
          </a:p>
          <a:p>
            <a:pPr lvl="0"/>
            <a:r>
              <a:rPr lang="ru-RU" sz="1600" dirty="0">
                <a:latin typeface="Monotype Corsiva" panose="03010101010201010101" pitchFamily="66" charset="0"/>
              </a:rPr>
              <a:t>прогноз уровня усвоения учебного материала учениками-логопатами по результатам диагностики, составление плана сопровождения детей с особыми педагогическими потребностями в области логопедии</a:t>
            </a:r>
            <a:r>
              <a:rPr lang="ru-RU" sz="1600" dirty="0" smtClean="0">
                <a:latin typeface="Monotype Corsiva" panose="03010101010201010101" pitchFamily="66" charset="0"/>
              </a:rPr>
              <a:t>.</a:t>
            </a:r>
            <a:endParaRPr lang="en-US" sz="1600" dirty="0" smtClean="0"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1600" dirty="0">
                <a:latin typeface="Monotype Corsiva" panose="03010101010201010101" pitchFamily="66" charset="0"/>
              </a:rPr>
              <a:t>Проблема преемственности в работе детского сада и школы продолжает оставаться актуальной, и для ее разрешения необходимо тесное сотрудничество в логопедическом сообществе детских садов и школ.</a:t>
            </a:r>
          </a:p>
          <a:p>
            <a:pPr marL="0" lvl="0" indent="0">
              <a:buNone/>
            </a:pPr>
            <a:endParaRPr lang="ru-RU" sz="1600" dirty="0">
              <a:latin typeface="Monotype Corsiva" panose="03010101010201010101" pitchFamily="66" charset="0"/>
            </a:endParaRPr>
          </a:p>
          <a:p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0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24942"/>
          </a:xfrm>
        </p:spPr>
        <p:txBody>
          <a:bodyPr/>
          <a:lstStyle/>
          <a:p>
            <a:r>
              <a:rPr lang="ru-RU" sz="3600" b="1" dirty="0">
                <a:latin typeface="Monotype Corsiva" panose="03010101010201010101" pitchFamily="66" charset="0"/>
              </a:rPr>
              <a:t>Общие предложения:</a:t>
            </a:r>
            <a:r>
              <a:rPr lang="ru-RU" sz="3600" dirty="0">
                <a:latin typeface="Monotype Corsiva" panose="03010101010201010101" pitchFamily="66" charset="0"/>
              </a:rPr>
              <a:t/>
            </a:r>
            <a:br>
              <a:rPr lang="ru-RU" sz="3600" dirty="0">
                <a:latin typeface="Monotype Corsiva" panose="03010101010201010101" pitchFamily="66" charset="0"/>
              </a:rPr>
            </a:b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00200"/>
            <a:ext cx="5904656" cy="4525963"/>
          </a:xfrm>
        </p:spPr>
        <p:txBody>
          <a:bodyPr/>
          <a:lstStyle/>
          <a:p>
            <a:pPr lvl="0"/>
            <a:r>
              <a:rPr lang="ru-RU" dirty="0">
                <a:latin typeface="Monotype Corsiva" panose="03010101010201010101" pitchFamily="66" charset="0"/>
              </a:rPr>
              <a:t>По возможности, создать и апробировать единые коррекционные программы речевого развития детей.</a:t>
            </a:r>
          </a:p>
          <a:p>
            <a:pPr lvl="0"/>
            <a:r>
              <a:rPr lang="ru-RU" dirty="0">
                <a:latin typeface="Monotype Corsiva" panose="03010101010201010101" pitchFamily="66" charset="0"/>
              </a:rPr>
              <a:t>Разработать нормативно-правовую базу для обеспечения данной модели преемственности. </a:t>
            </a:r>
          </a:p>
          <a:p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6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052736"/>
            <a:ext cx="8229600" cy="136815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Monotype Corsiva" panose="03010101010201010101" pitchFamily="66" charset="0"/>
              </a:rPr>
              <a:t>«Всеобщий закон — закон законов — это закон </a:t>
            </a:r>
            <a:br>
              <a:rPr lang="ru-RU" sz="1600" dirty="0">
                <a:latin typeface="Monotype Corsiva" panose="03010101010201010101" pitchFamily="66" charset="0"/>
              </a:rPr>
            </a:br>
            <a:r>
              <a:rPr lang="ru-RU" sz="1600" dirty="0">
                <a:latin typeface="Monotype Corsiva" panose="03010101010201010101" pitchFamily="66" charset="0"/>
              </a:rPr>
              <a:t>преемственности, ибо что такое, в конечном счете, </a:t>
            </a:r>
            <a:br>
              <a:rPr lang="ru-RU" sz="1600" dirty="0">
                <a:latin typeface="Monotype Corsiva" panose="03010101010201010101" pitchFamily="66" charset="0"/>
              </a:rPr>
            </a:br>
            <a:r>
              <a:rPr lang="ru-RU" sz="1600" dirty="0">
                <a:latin typeface="Monotype Corsiva" panose="03010101010201010101" pitchFamily="66" charset="0"/>
              </a:rPr>
              <a:t>настоящее, как не росток прошлого?»</a:t>
            </a:r>
            <a:br>
              <a:rPr lang="ru-RU" sz="1600" dirty="0">
                <a:latin typeface="Monotype Corsiva" panose="03010101010201010101" pitchFamily="66" charset="0"/>
              </a:rPr>
            </a:br>
            <a:r>
              <a:rPr lang="ru-RU" sz="1600" dirty="0">
                <a:latin typeface="Monotype Corsiva" panose="03010101010201010101" pitchFamily="66" charset="0"/>
              </a:rPr>
              <a:t>Уолт Уитмен</a:t>
            </a:r>
            <a:br>
              <a:rPr lang="ru-RU" sz="1600" dirty="0">
                <a:latin typeface="Monotype Corsiva" panose="03010101010201010101" pitchFamily="66" charset="0"/>
              </a:rPr>
            </a:br>
            <a:r>
              <a:rPr lang="ru-RU" sz="1600" dirty="0">
                <a:latin typeface="Monotype Corsiva" panose="03010101010201010101" pitchFamily="66" charset="0"/>
              </a:rPr>
              <a:t/>
            </a:r>
            <a:br>
              <a:rPr lang="ru-RU" sz="1600" dirty="0">
                <a:latin typeface="Monotype Corsiva" panose="03010101010201010101" pitchFamily="66" charset="0"/>
              </a:rPr>
            </a:br>
            <a:endParaRPr lang="ru-RU" sz="16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780928"/>
            <a:ext cx="5472608" cy="5822107"/>
          </a:xfrm>
        </p:spPr>
        <p:txBody>
          <a:bodyPr/>
          <a:lstStyle/>
          <a:p>
            <a:pPr marL="0" lvl="0" indent="0">
              <a:buNone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Модель преемственности: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Стимулирующе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-мотивационный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(личностный аспект ребёнка)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Процессуально-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деятельностный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аспект: Методы, формы, средства деятельности участников педагогического процесса.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Содержательный компонент (программные материалы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).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776"/>
            <a:ext cx="8229600" cy="864096"/>
          </a:xfrm>
        </p:spPr>
        <p:txBody>
          <a:bodyPr/>
          <a:lstStyle/>
          <a:p>
            <a:r>
              <a:rPr lang="ru-RU" sz="2400" dirty="0">
                <a:latin typeface="Monotype Corsiva" panose="03010101010201010101" pitchFamily="66" charset="0"/>
              </a:rPr>
              <a:t>В чем же заключается эта взаимосвязь и преемственность между этими звеньями логопедических служб? </a:t>
            </a:r>
            <a:br>
              <a:rPr lang="ru-RU" sz="2400" dirty="0">
                <a:latin typeface="Monotype Corsiva" panose="03010101010201010101" pitchFamily="66" charset="0"/>
              </a:rPr>
            </a:br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5688632" cy="4525963"/>
          </a:xfrm>
        </p:spPr>
        <p:txBody>
          <a:bodyPr/>
          <a:lstStyle/>
          <a:p>
            <a:pPr lvl="0" algn="just"/>
            <a:r>
              <a:rPr lang="ru-RU" sz="1600" dirty="0">
                <a:latin typeface="Monotype Corsiva" panose="03010101010201010101" pitchFamily="66" charset="0"/>
              </a:rPr>
              <a:t>Во-первых, речевое развитие – это показатель и уровня интеллекта, и уровня культуры. </a:t>
            </a:r>
          </a:p>
          <a:p>
            <a:pPr lvl="0" algn="just"/>
            <a:r>
              <a:rPr lang="ru-RU" sz="1600" dirty="0">
                <a:latin typeface="Monotype Corsiva" panose="03010101010201010101" pitchFamily="66" charset="0"/>
              </a:rPr>
              <a:t>Во-вторых, от того насколько развита речь ребёнка, напрямую зависят его успехи не только в освоении грамоты, но и в обучении в целом. </a:t>
            </a:r>
          </a:p>
          <a:p>
            <a:pPr lvl="0" algn="just"/>
            <a:r>
              <a:rPr lang="ru-RU" sz="1600" dirty="0">
                <a:latin typeface="Monotype Corsiva" panose="03010101010201010101" pitchFamily="66" charset="0"/>
              </a:rPr>
              <a:t>В-третьих, развитие и перспективы ребёнка, имеющего речевые нарушения, во многом зависят от квалификации специалистов, к которым он попадает в дошкольном образовательном учреждении и школе. </a:t>
            </a:r>
          </a:p>
          <a:p>
            <a:pPr lvl="0" algn="just"/>
            <a:r>
              <a:rPr lang="ru-RU" sz="1600" dirty="0">
                <a:latin typeface="Monotype Corsiva" panose="03010101010201010101" pitchFamily="66" charset="0"/>
              </a:rPr>
              <a:t>В-четвертых, на начальном этапе, то есть при поступлении в речевую группу детского сада или логопедический пункт, логопеду ДОУ необходимо своевременно выявить эти нарушения и провести коррекционную работу, это дает возможность не допустить их перехода, осложняющего учебно-познавательную деятельность учащихся, на последующие этапы обучения.</a:t>
            </a:r>
          </a:p>
          <a:p>
            <a:pPr algn="just"/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6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68760"/>
            <a:ext cx="5976664" cy="5073427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latin typeface="Monotype Corsiva" panose="03010101010201010101" pitchFamily="66" charset="0"/>
              </a:rPr>
              <a:t>Цель данной системы преемственности</a:t>
            </a:r>
            <a:r>
              <a:rPr lang="ru-RU" sz="1600" b="1" i="1" dirty="0" smtClean="0">
                <a:latin typeface="Monotype Corsiva" panose="03010101010201010101" pitchFamily="66" charset="0"/>
              </a:rPr>
              <a:t> – </a:t>
            </a:r>
            <a:r>
              <a:rPr lang="ru-RU" sz="1600" dirty="0" smtClean="0">
                <a:latin typeface="Monotype Corsiva" panose="03010101010201010101" pitchFamily="66" charset="0"/>
              </a:rPr>
              <a:t>реализовать единую линию развития ребёнка на этапах дошкольного и начального школьного детства, придав педагогическому процессу целостный, последовательный и перспективный характер. Непрерывное образование от 3 до 10 лет.</a:t>
            </a:r>
            <a:r>
              <a:rPr lang="ru-RU" sz="1600" b="1" i="1" dirty="0" smtClean="0">
                <a:latin typeface="Monotype Corsiva" panose="03010101010201010101" pitchFamily="66" charset="0"/>
              </a:rPr>
              <a:t> </a:t>
            </a:r>
            <a:r>
              <a:rPr lang="ru-RU" sz="1600" dirty="0" smtClean="0">
                <a:latin typeface="Monotype Corsiva" panose="03010101010201010101" pitchFamily="66" charset="0"/>
              </a:rPr>
              <a:t>Подготовка к интегрированному обучению детей с нарушениями речи. 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anose="03010101010201010101" pitchFamily="66" charset="0"/>
              </a:rPr>
              <a:t>Определение общих целей непрерывного образования детей дошкольного и младшего школьного возраста, определяет решение следующих приоритетных </a:t>
            </a:r>
            <a:r>
              <a:rPr lang="ru-RU" sz="1600" b="1" dirty="0" smtClean="0">
                <a:latin typeface="Monotype Corsiva" panose="03010101010201010101" pitchFamily="66" charset="0"/>
              </a:rPr>
              <a:t>задач: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 smtClean="0">
                <a:latin typeface="Monotype Corsiva" panose="03010101010201010101" pitchFamily="66" charset="0"/>
              </a:rPr>
              <a:t>          • приобщение детей к ценностям здорового образа жизни;</a:t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 smtClean="0">
                <a:latin typeface="Monotype Corsiva" panose="03010101010201010101" pitchFamily="66" charset="0"/>
              </a:rPr>
              <a:t>          • обеспечение эмоционального благополучия каждого ребенка, развития его положительного самоощущения;</a:t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 smtClean="0">
                <a:latin typeface="Monotype Corsiva" panose="03010101010201010101" pitchFamily="66" charset="0"/>
              </a:rPr>
              <a:t>          • развитие инициативности, любознательности, произвольности, способности к творческому самовыражению;</a:t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 smtClean="0">
                <a:latin typeface="Monotype Corsiva" panose="03010101010201010101" pitchFamily="66" charset="0"/>
              </a:rPr>
              <a:t>          • формирование различных знаний об окружающем мире, стимулирование коммуникативной, познавательной, игровой и других форм активности детей в различных видах деятельности;</a:t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 smtClean="0">
                <a:latin typeface="Monotype Corsiva" panose="03010101010201010101" pitchFamily="66" charset="0"/>
              </a:rPr>
              <a:t>          • развитие компетентности в сфере отношений к миру, к людям, к себе, включение детей в различные формы сотрудничества (с взрослыми и детьми разного возраста).</a:t>
            </a:r>
          </a:p>
          <a:p>
            <a:pPr marL="0" indent="0">
              <a:buNone/>
            </a:pPr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9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5688632" cy="5073427"/>
          </a:xfrm>
        </p:spPr>
        <p:txBody>
          <a:bodyPr/>
          <a:lstStyle/>
          <a:p>
            <a:pPr algn="just"/>
            <a:r>
              <a:rPr lang="ru-RU" sz="2000" b="1" dirty="0">
                <a:latin typeface="Monotype Corsiva" panose="03010101010201010101" pitchFamily="66" charset="0"/>
              </a:rPr>
              <a:t>Преемственность с позиции школы</a:t>
            </a:r>
            <a:r>
              <a:rPr lang="ru-RU" sz="2000" dirty="0">
                <a:latin typeface="Monotype Corsiva" panose="03010101010201010101" pitchFamily="66" charset="0"/>
              </a:rPr>
              <a:t> – это опора на те знания, навыки и умения, которые имеются у ребенка, пройденное осмысливается на более высоком уровне. Организация работы в школе должна происходить с учетом дошкольного понятийного и операционного уровня развития ребенка.</a:t>
            </a:r>
          </a:p>
          <a:p>
            <a:pPr algn="just"/>
            <a:r>
              <a:rPr lang="ru-RU" sz="2000" b="1" dirty="0">
                <a:latin typeface="Monotype Corsiva" panose="03010101010201010101" pitchFamily="66" charset="0"/>
              </a:rPr>
              <a:t>Преемственность с точки зрения детского сада</a:t>
            </a:r>
            <a:r>
              <a:rPr lang="ru-RU" sz="2000" dirty="0">
                <a:latin typeface="Monotype Corsiva" panose="03010101010201010101" pitchFamily="66" charset="0"/>
              </a:rPr>
              <a:t> – это ориентация на требования школы, формирование тех знаний, умений и навыков, которые необходимы для дальнейшего обучения в школе.</a:t>
            </a:r>
          </a:p>
          <a:p>
            <a:pPr algn="just"/>
            <a:endParaRPr lang="ru-RU" sz="2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6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12776"/>
            <a:ext cx="5904656" cy="4857403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latin typeface="Monotype Corsiva" panose="03010101010201010101" pitchFamily="66" charset="0"/>
              </a:rPr>
              <a:t>Актуальность проблемы </a:t>
            </a:r>
            <a:r>
              <a:rPr lang="ru-RU" sz="1600" dirty="0">
                <a:latin typeface="Monotype Corsiva" panose="03010101010201010101" pitchFamily="66" charset="0"/>
              </a:rPr>
              <a:t>заключается в том, что и в теории, и практике в недостаточной мере прослежены основания двусторонней преемственности детского сада и школы. В частности, важно получить ответ не только на вопрос: «Как детский сад подготовил детей к школе?», но и «В какой мере сегодня школа готова принять ребенка с учетом того опыта, уровня развития и индивидуальных особенностей, которые явились результатом дошкольного детства?»</a:t>
            </a:r>
            <a:br>
              <a:rPr lang="ru-RU" sz="1600" dirty="0">
                <a:latin typeface="Monotype Corsiva" panose="03010101010201010101" pitchFamily="66" charset="0"/>
              </a:rPr>
            </a:br>
            <a:r>
              <a:rPr lang="ru-RU" sz="1600" dirty="0">
                <a:latin typeface="Monotype Corsiva" panose="03010101010201010101" pitchFamily="66" charset="0"/>
              </a:rPr>
              <a:t>          Таким образом, выявлены </a:t>
            </a:r>
            <a:r>
              <a:rPr lang="ru-RU" sz="1600" b="1" dirty="0">
                <a:latin typeface="Monotype Corsiva" panose="03010101010201010101" pitchFamily="66" charset="0"/>
              </a:rPr>
              <a:t>противоречия</a:t>
            </a:r>
            <a:r>
              <a:rPr lang="ru-RU" sz="1600" dirty="0">
                <a:latin typeface="Monotype Corsiva" panose="03010101010201010101" pitchFamily="66" charset="0"/>
              </a:rPr>
              <a:t> между:</a:t>
            </a:r>
            <a:br>
              <a:rPr lang="ru-RU" sz="1600" dirty="0">
                <a:latin typeface="Monotype Corsiva" panose="03010101010201010101" pitchFamily="66" charset="0"/>
              </a:rPr>
            </a:br>
            <a:r>
              <a:rPr lang="ru-RU" sz="1600" dirty="0">
                <a:latin typeface="Monotype Corsiva" panose="03010101010201010101" pitchFamily="66" charset="0"/>
              </a:rPr>
              <a:t>          – объективной необходимостью реализации двусторонней преемственности в системе «Детский сад-школа» и недостаточной теоретической разработанностью оснований такой преемственности;</a:t>
            </a:r>
            <a:br>
              <a:rPr lang="ru-RU" sz="1600" dirty="0">
                <a:latin typeface="Monotype Corsiva" panose="03010101010201010101" pitchFamily="66" charset="0"/>
              </a:rPr>
            </a:br>
            <a:r>
              <a:rPr lang="ru-RU" sz="1600" dirty="0">
                <a:latin typeface="Monotype Corsiva" panose="03010101010201010101" pitchFamily="66" charset="0"/>
              </a:rPr>
              <a:t>          – необходимостью оптимизировать деятельность педагогического коллектива по реализации преемственности и </a:t>
            </a:r>
            <a:r>
              <a:rPr lang="ru-RU" sz="1600" dirty="0" err="1">
                <a:latin typeface="Monotype Corsiva" panose="03010101010201010101" pitchFamily="66" charset="0"/>
              </a:rPr>
              <a:t>неразработанностью</a:t>
            </a:r>
            <a:r>
              <a:rPr lang="ru-RU" sz="1600" dirty="0">
                <a:latin typeface="Monotype Corsiva" panose="03010101010201010101" pitchFamily="66" charset="0"/>
              </a:rPr>
              <a:t> соответствующей программы управления. Преемственность коррекционного обучения – это не просто обмен информацией, это система, включающая в себя структурные компоненты, соответствующие основным компонентам процесса обучения.</a:t>
            </a:r>
          </a:p>
          <a:p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7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691480"/>
          </a:xfrm>
        </p:spPr>
        <p:txBody>
          <a:bodyPr/>
          <a:lstStyle/>
          <a:p>
            <a:r>
              <a:rPr lang="ru-RU" sz="2000" b="1" dirty="0">
                <a:latin typeface="Monotype Corsiva" panose="03010101010201010101" pitchFamily="66" charset="0"/>
              </a:rPr>
              <a:t>Реализация преемственности между звеньями должна обеспечивать создание системы непрерывного образования (коррекции) с учетом:</a:t>
            </a:r>
            <a:r>
              <a:rPr lang="ru-RU" sz="2000" dirty="0">
                <a:latin typeface="Monotype Corsiva" panose="03010101010201010101" pitchFamily="66" charset="0"/>
              </a:rPr>
              <a:t/>
            </a:r>
            <a:br>
              <a:rPr lang="ru-RU" sz="2000" dirty="0">
                <a:latin typeface="Monotype Corsiva" panose="03010101010201010101" pitchFamily="66" charset="0"/>
              </a:rPr>
            </a:br>
            <a:endParaRPr lang="ru-RU" sz="20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14128"/>
            <a:ext cx="6480720" cy="4307160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ru-RU" sz="2000" dirty="0" err="1">
                <a:latin typeface="Monotype Corsiva" panose="03010101010201010101" pitchFamily="66" charset="0"/>
              </a:rPr>
              <a:t>самоценность</a:t>
            </a:r>
            <a:r>
              <a:rPr lang="ru-RU" sz="2000" dirty="0">
                <a:latin typeface="Monotype Corsiva" panose="03010101010201010101" pitchFamily="66" charset="0"/>
              </a:rPr>
              <a:t> каждого возраста: опора на достижения предыдущего этапа;</a:t>
            </a:r>
          </a:p>
          <a:p>
            <a:pPr lvl="0" algn="just">
              <a:buFont typeface="+mj-lt"/>
              <a:buAutoNum type="arabicPeriod"/>
            </a:pPr>
            <a:r>
              <a:rPr lang="ru-RU" sz="2000" dirty="0">
                <a:latin typeface="Monotype Corsiva" panose="03010101010201010101" pitchFamily="66" charset="0"/>
              </a:rPr>
              <a:t>индивидуализация образования: учет способностей, интересов, темпа продвижения ребенка;</a:t>
            </a:r>
          </a:p>
          <a:p>
            <a:pPr lvl="0" algn="just">
              <a:buFont typeface="+mj-lt"/>
              <a:buAutoNum type="arabicPeriod"/>
            </a:pPr>
            <a:r>
              <a:rPr lang="ru-RU" sz="2000" dirty="0">
                <a:latin typeface="Monotype Corsiva" panose="03010101010201010101" pitchFamily="66" charset="0"/>
              </a:rPr>
              <a:t>развитие ребенка с учетом уровня достигнутого и продвижение его вперед;</a:t>
            </a:r>
          </a:p>
          <a:p>
            <a:pPr lvl="0" algn="just">
              <a:buFont typeface="+mj-lt"/>
              <a:buAutoNum type="arabicPeriod"/>
            </a:pPr>
            <a:r>
              <a:rPr lang="ru-RU" sz="2000" dirty="0" err="1">
                <a:latin typeface="Monotype Corsiva" panose="03010101010201010101" pitchFamily="66" charset="0"/>
              </a:rPr>
              <a:t>гуманизация</a:t>
            </a:r>
            <a:r>
              <a:rPr lang="ru-RU" sz="2000" dirty="0">
                <a:latin typeface="Monotype Corsiva" panose="03010101010201010101" pitchFamily="66" charset="0"/>
              </a:rPr>
              <a:t> как утверждение норм уважения к человеческой личности, доброжелательного и бережного отношения к каждому человеку;</a:t>
            </a:r>
          </a:p>
          <a:p>
            <a:pPr lvl="0" algn="just">
              <a:buFont typeface="+mj-lt"/>
              <a:buAutoNum type="arabicPeriod"/>
            </a:pPr>
            <a:r>
              <a:rPr lang="ru-RU" sz="2000" dirty="0">
                <a:latin typeface="Monotype Corsiva" panose="03010101010201010101" pitchFamily="66" charset="0"/>
              </a:rPr>
              <a:t>открытость человека изменяющемуся миру;</a:t>
            </a:r>
          </a:p>
          <a:p>
            <a:pPr lvl="0" algn="just">
              <a:buFont typeface="+mj-lt"/>
              <a:buAutoNum type="arabicPeriod"/>
            </a:pPr>
            <a:r>
              <a:rPr lang="ru-RU" sz="2000" dirty="0">
                <a:latin typeface="Monotype Corsiva" panose="03010101010201010101" pitchFamily="66" charset="0"/>
              </a:rPr>
              <a:t>сохранение общего физического, психологического и психического здоровья детей.</a:t>
            </a:r>
          </a:p>
          <a:p>
            <a:pPr algn="just">
              <a:buFont typeface="+mj-lt"/>
              <a:buAutoNum type="arabicPeriod"/>
            </a:pPr>
            <a:endParaRPr lang="ru-RU" sz="2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2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80728"/>
            <a:ext cx="5616624" cy="5001419"/>
          </a:xfrm>
        </p:spPr>
        <p:txBody>
          <a:bodyPr/>
          <a:lstStyle/>
          <a:p>
            <a:pPr algn="just"/>
            <a:r>
              <a:rPr lang="ru-RU" sz="2000" dirty="0">
                <a:latin typeface="Monotype Corsiva" panose="03010101010201010101" pitchFamily="66" charset="0"/>
              </a:rPr>
              <a:t>Для того чтобы осуществить комплексный подход к коррекции речевых нарушений, имеющихся у детей, необходима </a:t>
            </a:r>
            <a:r>
              <a:rPr lang="ru-RU" sz="2000" b="1" dirty="0">
                <a:latin typeface="Monotype Corsiva" panose="03010101010201010101" pitchFamily="66" charset="0"/>
              </a:rPr>
              <a:t>действенная </a:t>
            </a:r>
            <a:r>
              <a:rPr lang="ru-RU" sz="2000" dirty="0">
                <a:latin typeface="Monotype Corsiva" panose="03010101010201010101" pitchFamily="66" charset="0"/>
              </a:rPr>
              <a:t>преемственность в работе двух очень важных звеньев – дошкольной и школьной логопедических служб. Их тесное взаимодействие поможет логопедам дошкольных учреждений, с одной стороны, более четко представить трудности, возникающие у детей, имеющих речевые нарушения, в процессе обучения в школе, и познакомиться с направлением и методами коррекционной работы на школьном </a:t>
            </a:r>
            <a:r>
              <a:rPr lang="ru-RU" sz="2000" dirty="0" err="1">
                <a:latin typeface="Monotype Corsiva" panose="03010101010201010101" pitchFamily="66" charset="0"/>
              </a:rPr>
              <a:t>логопункте</a:t>
            </a:r>
            <a:r>
              <a:rPr lang="ru-RU" sz="2000" dirty="0">
                <a:latin typeface="Monotype Corsiva" panose="03010101010201010101" pitchFamily="66" charset="0"/>
              </a:rPr>
              <a:t>, а с другой – наиболее целесообразно и целенаправленно построить свою работу, чтобы предупредить эти трудности и свести до минимума. Это возможность отследить </a:t>
            </a:r>
            <a:r>
              <a:rPr lang="ru-RU" sz="2000" dirty="0" err="1">
                <a:latin typeface="Monotype Corsiva" panose="03010101010201010101" pitchFamily="66" charset="0"/>
              </a:rPr>
              <a:t>катамнез</a:t>
            </a:r>
            <a:r>
              <a:rPr lang="ru-RU" sz="2000" dirty="0">
                <a:latin typeface="Monotype Corsiva" panose="03010101010201010101" pitchFamily="66" charset="0"/>
              </a:rPr>
              <a:t> своих воспитанников, динамику их коррекции и развития.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5779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490066"/>
          </a:xfrm>
        </p:spPr>
        <p:txBody>
          <a:bodyPr/>
          <a:lstStyle/>
          <a:p>
            <a:r>
              <a:rPr lang="ru-RU" sz="3200" b="1" dirty="0">
                <a:latin typeface="Monotype Corsiva" panose="03010101010201010101" pitchFamily="66" charset="0"/>
              </a:rPr>
              <a:t>Трудности осуществления преемственности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br>
              <a:rPr lang="ru-RU" sz="3200" dirty="0">
                <a:latin typeface="Monotype Corsiva" panose="03010101010201010101" pitchFamily="66" charset="0"/>
              </a:rPr>
            </a:b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14686"/>
            <a:ext cx="597666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latin typeface="Monotype Corsiva" panose="03010101010201010101" pitchFamily="66" charset="0"/>
              </a:rPr>
              <a:t>К сожалению, такое тесное сотрудничество в плане преемственности в логопедической работе есть далеко не во всех дошкольных и школьных учреждениях. Это вызвано следующими причинами: </a:t>
            </a:r>
          </a:p>
          <a:p>
            <a:pPr marL="0" indent="0">
              <a:buNone/>
            </a:pPr>
            <a:r>
              <a:rPr lang="ru-RU" sz="1800" dirty="0">
                <a:latin typeface="Monotype Corsiva" panose="03010101010201010101" pitchFamily="66" charset="0"/>
              </a:rPr>
              <a:t>1.     Часто дети из одной логопедической группы идут в разные школы, поэтому сложно проследить динамику их развития и установить контакт со школьными учителями-логопедами;</a:t>
            </a:r>
          </a:p>
          <a:p>
            <a:pPr marL="0" indent="0">
              <a:buNone/>
            </a:pPr>
            <a:r>
              <a:rPr lang="ru-RU" sz="1800" dirty="0">
                <a:latin typeface="Monotype Corsiva" panose="03010101010201010101" pitchFamily="66" charset="0"/>
              </a:rPr>
              <a:t>2.     Учителя-логопеды школ не всегда имеют чёткое представление о структуре   и  содержании  логопедической   работы   в ДОУ,  и, напротив,      учителя-логопеды   ДОУ   мало   знакомы   с образовательными  программами    школы, организацией    и содержанием работы школьных логопедов. Следовательно, первым трудно   оценить  работу,   проделанную дошкольным логопедом с данным ребёнком, а вторым – оценить уровень готовности ребёнка к освоению той или иной программы.</a:t>
            </a:r>
          </a:p>
          <a:p>
            <a:endParaRPr lang="ru-RU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7354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5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969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Monotype Corsiva</vt:lpstr>
      <vt:lpstr>1_Тема Office</vt:lpstr>
      <vt:lpstr>Презентация PowerPoint</vt:lpstr>
      <vt:lpstr>«Всеобщий закон — закон законов — это закон  преемственности, ибо что такое, в конечном счете,  настоящее, как не росток прошлого?» Уолт Уитмен  </vt:lpstr>
      <vt:lpstr>В чем же заключается эта взаимосвязь и преемственность между этими звеньями логопедических служб?  </vt:lpstr>
      <vt:lpstr>Презентация PowerPoint</vt:lpstr>
      <vt:lpstr>Презентация PowerPoint</vt:lpstr>
      <vt:lpstr>Презентация PowerPoint</vt:lpstr>
      <vt:lpstr>Реализация преемственности между звеньями должна обеспечивать создание системы непрерывного образования (коррекции) с учетом: </vt:lpstr>
      <vt:lpstr>Презентация PowerPoint</vt:lpstr>
      <vt:lpstr>Трудности осуществления преемственности:  </vt:lpstr>
      <vt:lpstr>Презентация PowerPoint</vt:lpstr>
      <vt:lpstr>План работы по осуществлению преемственности ДОУ–школа </vt:lpstr>
      <vt:lpstr>Взаимодействие логопедов ДОУ и школы осуществляется в: </vt:lpstr>
      <vt:lpstr>Что дает такое взаимодействие? </vt:lpstr>
      <vt:lpstr>Результатом совместной работы логопедов ДОУ–школы является: </vt:lpstr>
      <vt:lpstr>Общие предложения: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школу</dc:title>
  <dc:creator>Фокина Лидия Петровна</dc:creator>
  <cp:keywords>Шаблон презентации</cp:keywords>
  <cp:lastModifiedBy>RePack by Diakov</cp:lastModifiedBy>
  <cp:revision>48</cp:revision>
  <dcterms:created xsi:type="dcterms:W3CDTF">2014-07-06T18:18:01Z</dcterms:created>
  <dcterms:modified xsi:type="dcterms:W3CDTF">2018-10-22T16:52:08Z</dcterms:modified>
</cp:coreProperties>
</file>